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8" r:id="rId3"/>
    <p:sldId id="269" r:id="rId4"/>
    <p:sldId id="273" r:id="rId5"/>
    <p:sldId id="272" r:id="rId6"/>
    <p:sldId id="257" r:id="rId7"/>
    <p:sldId id="261" r:id="rId8"/>
    <p:sldId id="260" r:id="rId9"/>
    <p:sldId id="262" r:id="rId10"/>
    <p:sldId id="271" r:id="rId11"/>
    <p:sldId id="276" r:id="rId12"/>
    <p:sldId id="287" r:id="rId13"/>
    <p:sldId id="274" r:id="rId14"/>
    <p:sldId id="291" r:id="rId15"/>
    <p:sldId id="292" r:id="rId16"/>
    <p:sldId id="293" r:id="rId17"/>
    <p:sldId id="259" r:id="rId18"/>
    <p:sldId id="275" r:id="rId19"/>
    <p:sldId id="263" r:id="rId20"/>
    <p:sldId id="264" r:id="rId21"/>
    <p:sldId id="270" r:id="rId22"/>
    <p:sldId id="278" r:id="rId23"/>
    <p:sldId id="282" r:id="rId24"/>
    <p:sldId id="286" r:id="rId25"/>
    <p:sldId id="302" r:id="rId26"/>
    <p:sldId id="308" r:id="rId27"/>
    <p:sldId id="313" r:id="rId28"/>
    <p:sldId id="307" r:id="rId29"/>
    <p:sldId id="306" r:id="rId30"/>
    <p:sldId id="314" r:id="rId31"/>
    <p:sldId id="304" r:id="rId32"/>
    <p:sldId id="303" r:id="rId33"/>
    <p:sldId id="305" r:id="rId34"/>
    <p:sldId id="280" r:id="rId35"/>
    <p:sldId id="297" r:id="rId36"/>
    <p:sldId id="296" r:id="rId37"/>
    <p:sldId id="283" r:id="rId38"/>
    <p:sldId id="294" r:id="rId39"/>
    <p:sldId id="298" r:id="rId40"/>
    <p:sldId id="311" r:id="rId41"/>
    <p:sldId id="309" r:id="rId42"/>
    <p:sldId id="312" r:id="rId43"/>
    <p:sldId id="310" r:id="rId44"/>
    <p:sldId id="299" r:id="rId45"/>
    <p:sldId id="284" r:id="rId46"/>
    <p:sldId id="300" r:id="rId47"/>
    <p:sldId id="301" r:id="rId48"/>
    <p:sldId id="288" r:id="rId49"/>
    <p:sldId id="285" r:id="rId50"/>
    <p:sldId id="281" r:id="rId51"/>
    <p:sldId id="265" r:id="rId52"/>
    <p:sldId id="289" r:id="rId53"/>
    <p:sldId id="268" r:id="rId54"/>
    <p:sldId id="267" r:id="rId55"/>
    <p:sldId id="290" r:id="rId56"/>
    <p:sldId id="315"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5" autoAdjust="0"/>
    <p:restoredTop sz="82260" autoAdjust="0"/>
  </p:normalViewPr>
  <p:slideViewPr>
    <p:cSldViewPr>
      <p:cViewPr>
        <p:scale>
          <a:sx n="200" d="100"/>
          <a:sy n="200" d="100"/>
        </p:scale>
        <p:origin x="-78" y="26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A00B12-B41C-41C8-AB02-469045E3EC5D}" type="datetimeFigureOut">
              <a:rPr lang="en-US" smtClean="0"/>
              <a:pPr/>
              <a:t>8/26/2016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32E291-44AB-471E-8036-5CEAF15482E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www.worldcat.org/search?q=su:Yankey.&amp;qt=hot_subject" TargetMode="External"/><Relationship Id="rId3" Type="http://schemas.openxmlformats.org/officeDocument/2006/relationships/hyperlink" Target="http://www.worldcat.org/search?q=au:Yankey,+Lewis+H.&amp;qt=hot_author" TargetMode="External"/><Relationship Id="rId7" Type="http://schemas.openxmlformats.org/officeDocument/2006/relationships/hyperlink" Target="http://www.worldcat.org/search?q=su:Hottinger.&amp;qt=hot_subject"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www.worldcat.org/title/hottinger-and-yankey-families-including-allied-families-of-nesselrodtnazelrod-ratcliff-halterman-delawder-dove-wratchford-hauck-feezle-and-others/oclc/866332018?ht=edition&amp;referer=di" TargetMode="External"/><Relationship Id="rId5" Type="http://schemas.openxmlformats.org/officeDocument/2006/relationships/hyperlink" Target="http://www.worldcat.org/oclc/866332018/editions?editionsView=true&amp;referer=di" TargetMode="External"/><Relationship Id="rId4" Type="http://schemas.openxmlformats.org/officeDocument/2006/relationships/hyperlink" Target="http://www.worldcat.org/search?q=au:Ritchie,+Patricia+T.&amp;qt=hot_author" TargetMode="External"/><Relationship Id="rId9" Type="http://schemas.openxmlformats.org/officeDocument/2006/relationships/hyperlink" Target="http://www.worldcat.org/search?q=su:Nazelrod.&amp;qt=hot_subjec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www.worldcat.org/search?q=su:Yankey.&amp;qt=hot_subject" TargetMode="External"/><Relationship Id="rId3" Type="http://schemas.openxmlformats.org/officeDocument/2006/relationships/hyperlink" Target="http://www.worldcat.org/search?q=au:Yankey,+Lewis+H.&amp;qt=hot_author" TargetMode="External"/><Relationship Id="rId7" Type="http://schemas.openxmlformats.org/officeDocument/2006/relationships/hyperlink" Target="http://www.worldcat.org/search?q=su:Hottinger.&amp;qt=hot_subject"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www.worldcat.org/title/hottinger-and-yankey-families-including-allied-families-of-nesselrodtnazelrod-ratcliff-halterman-delawder-dove-wratchford-hauck-feezle-and-others/oclc/866332018?ht=edition&amp;referer=di" TargetMode="External"/><Relationship Id="rId5" Type="http://schemas.openxmlformats.org/officeDocument/2006/relationships/hyperlink" Target="http://www.worldcat.org/oclc/866332018/editions?editionsView=true&amp;referer=di" TargetMode="External"/><Relationship Id="rId4" Type="http://schemas.openxmlformats.org/officeDocument/2006/relationships/hyperlink" Target="http://www.worldcat.org/search?q=au:Ritchie,+Patricia+T.&amp;qt=hot_author" TargetMode="External"/><Relationship Id="rId9" Type="http://schemas.openxmlformats.org/officeDocument/2006/relationships/hyperlink" Target="http://www.worldcat.org/search?q=su:Nazelrod.&amp;qt=hot_subject"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connect.ancestry.com/Profile/017014fa-0001-0000-0000-000000000000"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boards.ancestry.com/authorposts.aspx?uname=mandsdietz&amp;uid=0094eb51-0002-0000-0000-000000000000&amp;uem=&amp;rurl=http://boards.ancestry.com/localities.northam.usa.states.westvirginia.counties.pendleton/1842.1.1.1/mb.ashx" TargetMode="External"/><Relationship Id="rId5" Type="http://schemas.openxmlformats.org/officeDocument/2006/relationships/hyperlink" Target="http://connect.ancestry.com/Profile/0094eb51-0002-0000-0000-000000000000" TargetMode="External"/><Relationship Id="rId4" Type="http://schemas.openxmlformats.org/officeDocument/2006/relationships/hyperlink" Target="http://boards.ancestry.com/authorposts.aspx?uname=cannonsmc59&amp;uid=017014fa-0001-0000-0000-000000000000&amp;uem=&amp;rurl=http://boards.ancestry.com/localities.northam.usa.states.westvirginia.counties.pendleton/1842.1.1.1.1/mb.ashx"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arch.ancestry.com/search/db.aspx?dbid=2565"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arch.ancestry.com/search/db.aspx?dbid=2538"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mailto:kadica@tds.net"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genforum.genealogy.com/fultz/messages/683.html" TargetMode="External"/><Relationship Id="rId5" Type="http://schemas.openxmlformats.org/officeDocument/2006/relationships/hyperlink" Target="http://boards.ancestry.com/thread.aspx?mv=flat&amp;m=3&amp;p=surnames.heafner" TargetMode="External"/><Relationship Id="rId4" Type="http://schemas.openxmlformats.org/officeDocument/2006/relationships/hyperlink" Target="http://genforum.genealogy.com/hevener/messages/85.html"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arch.ancestry.com/search/db.aspx?dbid=2538"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earch.ancestry.com/search/db.aspx?dbid=2538"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findagrave.com/cgi-bin/fg.cgi?page=gr&amp;GRid=35599853" TargetMode="External"/><Relationship Id="rId7" Type="http://schemas.openxmlformats.org/officeDocument/2006/relationships/hyperlink" Target="http://www.findagrave.com/cgi-bin/fg.cgi?page=mr&amp;MRid=47114287"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www.findagrave.com/cgi-bin/fg.cgi?page=cr&amp;GScid=2300469&amp;GRid=35599228&amp;CRid=2300469&amp;" TargetMode="External"/><Relationship Id="rId5" Type="http://schemas.openxmlformats.org/officeDocument/2006/relationships/hyperlink" Target="http://www.findagrave.com/cgi-bin/fg.cgi?page=cr&amp;GScid=2300469&amp;GRid=35599093&amp;CRid=2300469&amp;" TargetMode="External"/><Relationship Id="rId4" Type="http://schemas.openxmlformats.org/officeDocument/2006/relationships/hyperlink" Target="http://www.findagrave.com/cgi-bin/fg.cgi?page=gr&amp;GRid=125838987"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trees.ancestry.com/tree/62612228/family?fpid=46114329460"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trees.ancestry.com/tree/55563897/family?fpid=13920861413"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trees.ancestry.com/tree/57183684/family?fpid=38069540830"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Catherine </a:t>
            </a:r>
            <a:r>
              <a:rPr lang="en-US" sz="1200" b="0" i="0" kern="1200" dirty="0" err="1" smtClean="0">
                <a:solidFill>
                  <a:schemeClr val="tx1"/>
                </a:solidFill>
                <a:latin typeface="+mn-lt"/>
                <a:ea typeface="+mn-ea"/>
                <a:cs typeface="+mn-cs"/>
              </a:rPr>
              <a:t>Zirkle</a:t>
            </a:r>
            <a:endParaRPr lang="en-US" sz="1200" b="0" i="0" kern="1200" dirty="0" smtClean="0">
              <a:solidFill>
                <a:schemeClr val="tx1"/>
              </a:solidFill>
              <a:latin typeface="+mn-lt"/>
              <a:ea typeface="+mn-ea"/>
              <a:cs typeface="+mn-cs"/>
            </a:endParaRPr>
          </a:p>
          <a:p>
            <a:r>
              <a:rPr lang="en-US" dirty="0" smtClean="0"/>
              <a:t>Birth 6 Apr 1733 in Telford, Philadelphia, Pennsylvania, United </a:t>
            </a:r>
            <a:r>
              <a:rPr lang="en-US" dirty="0" err="1" smtClean="0"/>
              <a:t>StatesDeath</a:t>
            </a:r>
            <a:r>
              <a:rPr lang="en-US" dirty="0" smtClean="0"/>
              <a:t> 4 Jan 1817 in Forestville, Shenandoah, Virginia, United States</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dirty="0" err="1" smtClean="0"/>
              <a:t>Zerkel</a:t>
            </a:r>
            <a:r>
              <a:rPr lang="en-US" sz="1200" dirty="0" smtClean="0"/>
              <a:t> marries grandson</a:t>
            </a:r>
          </a:p>
          <a:p>
            <a:endParaRPr lang="en-US" sz="1200" b="0" dirty="0" smtClean="0"/>
          </a:p>
          <a:p>
            <a:endParaRPr lang="en-US" sz="1200" b="0" dirty="0" smtClean="0"/>
          </a:p>
          <a:p>
            <a:r>
              <a:rPr lang="en-US" sz="1200" b="0" dirty="0" smtClean="0"/>
              <a:t>From </a:t>
            </a:r>
            <a:r>
              <a:rPr lang="en-US" sz="1200" b="1" i="0" kern="1200" dirty="0" err="1" smtClean="0">
                <a:solidFill>
                  <a:schemeClr val="tx1"/>
                </a:solidFill>
                <a:latin typeface="+mn-lt"/>
                <a:ea typeface="+mn-ea"/>
                <a:cs typeface="+mn-cs"/>
              </a:rPr>
              <a:t>Ballentine</a:t>
            </a:r>
            <a:r>
              <a:rPr lang="en-US" sz="1200" b="1" i="0" kern="1200" dirty="0" smtClean="0">
                <a:solidFill>
                  <a:schemeClr val="tx1"/>
                </a:solidFill>
                <a:latin typeface="+mn-lt"/>
                <a:ea typeface="+mn-ea"/>
                <a:cs typeface="+mn-cs"/>
              </a:rPr>
              <a:t> Family Tree</a:t>
            </a:r>
            <a:endParaRPr lang="en-US" sz="1200" b="0" dirty="0" smtClean="0"/>
          </a:p>
          <a:p>
            <a:r>
              <a:rPr lang="en-US" sz="1200" b="0" i="0" kern="1200" dirty="0" smtClean="0">
                <a:solidFill>
                  <a:schemeClr val="tx1"/>
                </a:solidFill>
                <a:latin typeface="+mn-lt"/>
                <a:ea typeface="+mn-ea"/>
                <a:cs typeface="+mn-cs"/>
              </a:rPr>
              <a:t>Michael </a:t>
            </a:r>
            <a:r>
              <a:rPr lang="en-US" sz="1200" b="0" i="0" kern="1200" dirty="0" err="1" smtClean="0">
                <a:solidFill>
                  <a:schemeClr val="tx1"/>
                </a:solidFill>
                <a:latin typeface="+mn-lt"/>
                <a:ea typeface="+mn-ea"/>
                <a:cs typeface="+mn-cs"/>
              </a:rPr>
              <a:t>Yankey</a:t>
            </a:r>
            <a:endParaRPr lang="en-US" sz="1200" b="0" i="0" kern="1200" dirty="0" smtClean="0">
              <a:solidFill>
                <a:schemeClr val="tx1"/>
              </a:solidFill>
              <a:latin typeface="+mn-lt"/>
              <a:ea typeface="+mn-ea"/>
              <a:cs typeface="+mn-cs"/>
            </a:endParaRPr>
          </a:p>
          <a:p>
            <a:r>
              <a:rPr lang="en-US" dirty="0" smtClean="0"/>
              <a:t>Birth 1775 in Pendleton, Virginia, United </a:t>
            </a:r>
            <a:r>
              <a:rPr lang="en-US" dirty="0" err="1" smtClean="0"/>
              <a:t>StatesDeath</a:t>
            </a:r>
            <a:r>
              <a:rPr lang="en-US" dirty="0" smtClean="0"/>
              <a:t> 1835 in Shenandoah </a:t>
            </a:r>
            <a:r>
              <a:rPr lang="en-US" dirty="0" err="1" smtClean="0"/>
              <a:t>Mtn</a:t>
            </a:r>
            <a:r>
              <a:rPr lang="en-US" dirty="0" smtClean="0"/>
              <a:t>, Pendleton, Virginia, United States</a:t>
            </a:r>
          </a:p>
          <a:p>
            <a:r>
              <a:rPr lang="en-US" b="0" dirty="0" smtClean="0"/>
              <a:t>+ </a:t>
            </a:r>
            <a:r>
              <a:rPr lang="en-US" sz="1200" b="0" i="0" kern="1200" dirty="0" err="1" smtClean="0">
                <a:solidFill>
                  <a:schemeClr val="tx1"/>
                </a:solidFill>
                <a:latin typeface="+mn-lt"/>
                <a:ea typeface="+mn-ea"/>
                <a:cs typeface="+mn-cs"/>
              </a:rPr>
              <a:t>Magdaline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Hottinger</a:t>
            </a:r>
            <a:endParaRPr lang="en-US" sz="1200" b="0" i="0" kern="1200" dirty="0" smtClean="0">
              <a:solidFill>
                <a:schemeClr val="tx1"/>
              </a:solidFill>
              <a:latin typeface="+mn-lt"/>
              <a:ea typeface="+mn-ea"/>
              <a:cs typeface="+mn-cs"/>
            </a:endParaRPr>
          </a:p>
          <a:p>
            <a:r>
              <a:rPr lang="en-US" dirty="0" smtClean="0"/>
              <a:t>Birth 1777 in Rockingham, Rockingham, Virginia, United </a:t>
            </a:r>
            <a:r>
              <a:rPr lang="en-US" dirty="0" err="1" smtClean="0"/>
              <a:t>StatesDeath</a:t>
            </a:r>
            <a:r>
              <a:rPr lang="en-US" dirty="0" smtClean="0"/>
              <a:t> 1853 in Rockingham, Rockingham, Virginia, United States</a:t>
            </a:r>
          </a:p>
          <a:p>
            <a:r>
              <a:rPr lang="en-US" b="0" dirty="0" smtClean="0"/>
              <a:t>She is daughter of </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 United States</a:t>
            </a:r>
          </a:p>
          <a:p>
            <a:r>
              <a:rPr lang="en-US" b="0" dirty="0" smtClean="0"/>
              <a:t>+ </a:t>
            </a:r>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United </a:t>
            </a:r>
            <a:r>
              <a:rPr lang="en-US" dirty="0" err="1" smtClean="0"/>
              <a:t>StatesDeath</a:t>
            </a:r>
            <a:r>
              <a:rPr lang="en-US" dirty="0" smtClean="0"/>
              <a:t> 27 Feb 1827 in </a:t>
            </a:r>
            <a:r>
              <a:rPr lang="en-US" dirty="0" err="1" smtClean="0"/>
              <a:t>Maxatawney</a:t>
            </a:r>
            <a:r>
              <a:rPr lang="en-US" dirty="0" smtClean="0"/>
              <a:t>, Berks, Pennsylvania, United States</a:t>
            </a:r>
          </a:p>
          <a:p>
            <a:endParaRPr lang="en-US" b="0" dirty="0" smtClean="0"/>
          </a:p>
          <a:p>
            <a:r>
              <a:rPr lang="en-US" b="0" dirty="0" smtClean="0"/>
              <a:t>Michael Yankee</a:t>
            </a:r>
            <a:r>
              <a:rPr lang="en-US" b="0" baseline="0" dirty="0" smtClean="0"/>
              <a:t> son of John Yankee &amp; Catherine </a:t>
            </a:r>
            <a:r>
              <a:rPr lang="en-US" b="0" baseline="0" dirty="0" err="1" smtClean="0"/>
              <a:t>Zerkel</a:t>
            </a:r>
            <a:endParaRPr lang="en-US" b="0" baseline="0" dirty="0" smtClean="0"/>
          </a:p>
          <a:p>
            <a:r>
              <a:rPr lang="en-US" sz="1200" b="0" i="0" kern="1200" dirty="0" smtClean="0">
                <a:solidFill>
                  <a:schemeClr val="tx1"/>
                </a:solidFill>
                <a:latin typeface="+mn-lt"/>
                <a:ea typeface="+mn-ea"/>
                <a:cs typeface="+mn-cs"/>
              </a:rPr>
              <a:t>Catherine </a:t>
            </a:r>
            <a:r>
              <a:rPr lang="en-US" sz="1200" b="0" i="0" kern="1200" dirty="0" err="1" smtClean="0">
                <a:solidFill>
                  <a:schemeClr val="tx1"/>
                </a:solidFill>
                <a:latin typeface="+mn-lt"/>
                <a:ea typeface="+mn-ea"/>
                <a:cs typeface="+mn-cs"/>
              </a:rPr>
              <a:t>Zerkel</a:t>
            </a:r>
            <a:endParaRPr lang="en-US" sz="1200" b="0" i="0" kern="1200" dirty="0" smtClean="0">
              <a:solidFill>
                <a:schemeClr val="tx1"/>
              </a:solidFill>
              <a:latin typeface="+mn-lt"/>
              <a:ea typeface="+mn-ea"/>
              <a:cs typeface="+mn-cs"/>
            </a:endParaRPr>
          </a:p>
          <a:p>
            <a:r>
              <a:rPr lang="en-US" dirty="0" smtClean="0"/>
              <a:t>Birth 1743 in </a:t>
            </a:r>
            <a:r>
              <a:rPr lang="en-US" dirty="0" err="1" smtClean="0"/>
              <a:t>Slabrock</a:t>
            </a:r>
            <a:r>
              <a:rPr lang="en-US" dirty="0" smtClean="0"/>
              <a:t>, Page, </a:t>
            </a:r>
            <a:r>
              <a:rPr lang="en-US" dirty="0" err="1" smtClean="0"/>
              <a:t>VirginiaDeath</a:t>
            </a:r>
            <a:r>
              <a:rPr lang="en-US" dirty="0" smtClean="0"/>
              <a:t> in Rockingham, Virginia</a:t>
            </a:r>
          </a:p>
          <a:p>
            <a:r>
              <a:rPr lang="en-US" sz="1200" b="0" i="0" kern="1200" dirty="0" smtClean="0">
                <a:solidFill>
                  <a:schemeClr val="tx1"/>
                </a:solidFill>
                <a:latin typeface="+mn-lt"/>
                <a:ea typeface="+mn-ea"/>
                <a:cs typeface="+mn-cs"/>
              </a:rPr>
              <a:t>John Yankee</a:t>
            </a:r>
          </a:p>
          <a:p>
            <a:r>
              <a:rPr lang="en-US" dirty="0" smtClean="0"/>
              <a:t>Birth 1750 in </a:t>
            </a:r>
            <a:r>
              <a:rPr lang="en-US" dirty="0" err="1" smtClean="0"/>
              <a:t>Marsburg</a:t>
            </a:r>
            <a:r>
              <a:rPr lang="en-US" dirty="0" smtClean="0"/>
              <a:t>, , , </a:t>
            </a:r>
            <a:r>
              <a:rPr lang="en-US" dirty="0" err="1" smtClean="0"/>
              <a:t>GermanyDeath</a:t>
            </a:r>
            <a:r>
              <a:rPr lang="en-US" dirty="0" smtClean="0"/>
              <a:t> 25 Dec 1783 in Shenandoah Mountain, Pendleton, West Virginia</a:t>
            </a:r>
            <a:endParaRPr lang="en-US" b="0" baseline="0" dirty="0" smtClean="0"/>
          </a:p>
          <a:p>
            <a:endParaRPr lang="en-US" b="0" baseline="0" dirty="0" smtClean="0"/>
          </a:p>
          <a:p>
            <a:r>
              <a:rPr lang="en-US" b="0" baseline="0" dirty="0" err="1" smtClean="0"/>
              <a:t>Honninger</a:t>
            </a:r>
            <a:r>
              <a:rPr lang="en-US" b="0" baseline="0" dirty="0" smtClean="0"/>
              <a:t>:</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a:t>
            </a:r>
          </a:p>
          <a:p>
            <a:r>
              <a:rPr lang="en-US" b="1" dirty="0" smtClean="0"/>
              <a:t>From AlYankee1</a:t>
            </a:r>
          </a:p>
          <a:p>
            <a:r>
              <a:rPr lang="en-US" sz="1200" b="0" i="0" kern="1200" dirty="0" smtClean="0">
                <a:solidFill>
                  <a:schemeClr val="tx1"/>
                </a:solidFill>
                <a:latin typeface="+mn-lt"/>
                <a:ea typeface="+mn-ea"/>
                <a:cs typeface="+mn-cs"/>
              </a:rPr>
              <a:t>Conrad </a:t>
            </a:r>
            <a:r>
              <a:rPr lang="en-US" sz="1200" b="0" i="0" kern="1200" dirty="0" err="1" smtClean="0">
                <a:solidFill>
                  <a:schemeClr val="tx1"/>
                </a:solidFill>
                <a:latin typeface="+mn-lt"/>
                <a:ea typeface="+mn-ea"/>
                <a:cs typeface="+mn-cs"/>
              </a:rPr>
              <a:t>Heninger</a:t>
            </a:r>
            <a:endParaRPr lang="en-US" sz="1200" b="0" i="0" kern="1200" dirty="0" smtClean="0">
              <a:solidFill>
                <a:schemeClr val="tx1"/>
              </a:solidFill>
              <a:latin typeface="+mn-lt"/>
              <a:ea typeface="+mn-ea"/>
              <a:cs typeface="+mn-cs"/>
            </a:endParaRPr>
          </a:p>
          <a:p>
            <a:r>
              <a:rPr lang="en-US" dirty="0" smtClean="0"/>
              <a:t>Birth 14 MAY 1722 in </a:t>
            </a:r>
            <a:r>
              <a:rPr lang="en-US" dirty="0" err="1" smtClean="0"/>
              <a:t>Hatten</a:t>
            </a:r>
            <a:r>
              <a:rPr lang="en-US" dirty="0" smtClean="0"/>
              <a:t>, Bas </a:t>
            </a:r>
            <a:r>
              <a:rPr lang="en-US" dirty="0" err="1" smtClean="0"/>
              <a:t>Rhin</a:t>
            </a:r>
            <a:r>
              <a:rPr lang="en-US" dirty="0" smtClean="0"/>
              <a:t>, </a:t>
            </a:r>
            <a:r>
              <a:rPr lang="en-US" dirty="0" err="1" smtClean="0"/>
              <a:t>GermanyDeath</a:t>
            </a:r>
            <a:r>
              <a:rPr lang="en-US" dirty="0" smtClean="0"/>
              <a:t> 15 AUG 1786 in </a:t>
            </a:r>
            <a:r>
              <a:rPr lang="en-US" dirty="0" err="1" smtClean="0"/>
              <a:t>Maxatawney</a:t>
            </a:r>
            <a:r>
              <a:rPr lang="en-US" dirty="0" smtClean="0"/>
              <a:t>, Berks, Pennsylvania, </a:t>
            </a:r>
          </a:p>
          <a:p>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a:t>
            </a:r>
            <a:r>
              <a:rPr lang="en-US" dirty="0" err="1" smtClean="0"/>
              <a:t>USADeath</a:t>
            </a:r>
            <a:r>
              <a:rPr lang="en-US" dirty="0" smtClean="0"/>
              <a:t> 27 FEB 1827 in </a:t>
            </a:r>
            <a:r>
              <a:rPr lang="en-US" dirty="0" err="1" smtClean="0"/>
              <a:t>Maxatawney</a:t>
            </a:r>
            <a:r>
              <a:rPr lang="en-US" dirty="0" smtClean="0"/>
              <a:t>, Berks, Pennsylvania, USA</a:t>
            </a:r>
          </a:p>
          <a:p>
            <a:endParaRPr lang="en-US" b="0" dirty="0" smtClean="0"/>
          </a:p>
          <a:p>
            <a:r>
              <a:rPr lang="en-US" sz="1200" b="0" i="0" kern="1200" dirty="0" smtClean="0">
                <a:solidFill>
                  <a:schemeClr val="tx1"/>
                </a:solidFill>
                <a:latin typeface="+mn-lt"/>
                <a:ea typeface="+mn-ea"/>
                <a:cs typeface="+mn-cs"/>
              </a:rPr>
              <a:t>Johann Conrad </a:t>
            </a:r>
            <a:r>
              <a:rPr lang="en-US" sz="1200" b="0" i="0" kern="1200" dirty="0" err="1" smtClean="0">
                <a:solidFill>
                  <a:schemeClr val="tx1"/>
                </a:solidFill>
                <a:latin typeface="+mn-lt"/>
                <a:ea typeface="+mn-ea"/>
                <a:cs typeface="+mn-cs"/>
              </a:rPr>
              <a:t>Henninger</a:t>
            </a:r>
            <a:endParaRPr lang="en-US" sz="1200" b="0" i="0" kern="1200" dirty="0" smtClean="0">
              <a:solidFill>
                <a:schemeClr val="tx1"/>
              </a:solidFill>
              <a:latin typeface="+mn-lt"/>
              <a:ea typeface="+mn-ea"/>
              <a:cs typeface="+mn-cs"/>
            </a:endParaRPr>
          </a:p>
          <a:p>
            <a:r>
              <a:rPr lang="en-US" dirty="0" smtClean="0"/>
              <a:t>Birth 20 Feb 1650 in </a:t>
            </a:r>
            <a:r>
              <a:rPr lang="en-US" dirty="0" err="1" smtClean="0"/>
              <a:t>Hunawihr</a:t>
            </a:r>
            <a:r>
              <a:rPr lang="en-US" dirty="0" smtClean="0"/>
              <a:t>, Haut </a:t>
            </a:r>
            <a:r>
              <a:rPr lang="en-US" dirty="0" err="1" smtClean="0"/>
              <a:t>Rhin</a:t>
            </a:r>
            <a:r>
              <a:rPr lang="en-US" dirty="0" smtClean="0"/>
              <a:t>, </a:t>
            </a:r>
            <a:r>
              <a:rPr lang="en-US" dirty="0" err="1" smtClean="0"/>
              <a:t>GermanyDeath</a:t>
            </a:r>
            <a:r>
              <a:rPr lang="en-US" dirty="0" smtClean="0"/>
              <a:t> 21 Jun 1712 in </a:t>
            </a:r>
            <a:r>
              <a:rPr lang="en-US" dirty="0" err="1" smtClean="0"/>
              <a:t>Hatten</a:t>
            </a:r>
            <a:r>
              <a:rPr lang="en-US" dirty="0" smtClean="0"/>
              <a:t>, Bas-</a:t>
            </a:r>
            <a:r>
              <a:rPr lang="en-US" dirty="0" err="1" smtClean="0"/>
              <a:t>Rhin</a:t>
            </a:r>
            <a:r>
              <a:rPr lang="en-US" dirty="0" smtClean="0"/>
              <a:t>, Alsace, France</a:t>
            </a:r>
          </a:p>
          <a:p>
            <a:endParaRPr lang="en-US" b="0" dirty="0" smtClean="0"/>
          </a:p>
          <a:p>
            <a:r>
              <a:rPr lang="en-US" sz="1200" b="1" i="0" kern="1200" dirty="0" smtClean="0">
                <a:solidFill>
                  <a:schemeClr val="tx1"/>
                </a:solidFill>
                <a:latin typeface="+mn-lt"/>
                <a:ea typeface="+mn-ea"/>
                <a:cs typeface="+mn-cs"/>
              </a:rPr>
              <a:t>My Family Tree by Robin Blackmon Inman</a:t>
            </a:r>
          </a:p>
          <a:p>
            <a:r>
              <a:rPr lang="en-US" sz="1200" b="0" i="0" kern="1200" dirty="0" err="1" smtClean="0">
                <a:solidFill>
                  <a:schemeClr val="tx1"/>
                </a:solidFill>
                <a:latin typeface="+mn-lt"/>
                <a:ea typeface="+mn-ea"/>
                <a:cs typeface="+mn-cs"/>
              </a:rPr>
              <a:t>Asenith</a:t>
            </a:r>
            <a:r>
              <a:rPr lang="en-US" sz="1200" b="0" i="0" kern="1200" dirty="0" smtClean="0">
                <a:solidFill>
                  <a:schemeClr val="tx1"/>
                </a:solidFill>
                <a:latin typeface="+mn-lt"/>
                <a:ea typeface="+mn-ea"/>
                <a:cs typeface="+mn-cs"/>
              </a:rPr>
              <a:t> marries </a:t>
            </a:r>
            <a:r>
              <a:rPr lang="en-US" sz="1200" b="0" i="0" kern="1200" dirty="0" err="1" smtClean="0">
                <a:solidFill>
                  <a:schemeClr val="tx1"/>
                </a:solidFill>
                <a:latin typeface="+mn-lt"/>
                <a:ea typeface="+mn-ea"/>
                <a:cs typeface="+mn-cs"/>
              </a:rPr>
              <a:t>Naselrod</a:t>
            </a:r>
            <a:endParaRPr lang="en-US" b="0" dirty="0"/>
          </a:p>
        </p:txBody>
      </p:sp>
      <p:sp>
        <p:nvSpPr>
          <p:cNvPr id="4" name="Slide Number Placeholder 3"/>
          <p:cNvSpPr>
            <a:spLocks noGrp="1"/>
          </p:cNvSpPr>
          <p:nvPr>
            <p:ph type="sldNum" sz="quarter" idx="10"/>
          </p:nvPr>
        </p:nvSpPr>
        <p:spPr/>
        <p:txBody>
          <a:bodyPr/>
          <a:lstStyle/>
          <a:p>
            <a:fld id="{D9592611-9919-4AD4-9A86-BC61723D15B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http://www.fmoran.com/irene.html</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http://www.wikitree.com/wiki/Yankey-8</a:t>
            </a:r>
          </a:p>
          <a:p>
            <a:r>
              <a:rPr lang="en-US" dirty="0" smtClean="0"/>
              <a:t>http://yankie.net/front.html</a:t>
            </a:r>
          </a:p>
          <a:p>
            <a:endParaRPr lang="en-US" dirty="0" smtClean="0"/>
          </a:p>
          <a:p>
            <a:r>
              <a:rPr lang="en-US" dirty="0" smtClean="0"/>
              <a:t>To be read:</a:t>
            </a:r>
          </a:p>
          <a:p>
            <a:r>
              <a:rPr lang="en-US" sz="1200" b="1" i="0" kern="1200" dirty="0" smtClean="0">
                <a:solidFill>
                  <a:schemeClr val="tx1"/>
                </a:solidFill>
                <a:latin typeface="+mn-lt"/>
                <a:ea typeface="+mn-ea"/>
                <a:cs typeface="+mn-cs"/>
              </a:rPr>
              <a:t>The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and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families : including allied families of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Nazelrod</a:t>
            </a:r>
            <a:r>
              <a:rPr lang="en-US" sz="1200" b="1" i="0" kern="1200" dirty="0" smtClean="0">
                <a:solidFill>
                  <a:schemeClr val="tx1"/>
                </a:solidFill>
                <a:latin typeface="+mn-lt"/>
                <a:ea typeface="+mn-ea"/>
                <a:cs typeface="+mn-cs"/>
              </a:rPr>
              <a:t>, Ratcliff, </a:t>
            </a:r>
            <a:r>
              <a:rPr lang="en-US" sz="1200" b="1" i="0" kern="1200" dirty="0" err="1" smtClean="0">
                <a:solidFill>
                  <a:schemeClr val="tx1"/>
                </a:solidFill>
                <a:latin typeface="+mn-lt"/>
                <a:ea typeface="+mn-ea"/>
                <a:cs typeface="+mn-cs"/>
              </a:rPr>
              <a:t>Halterman</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Delawder</a:t>
            </a:r>
            <a:r>
              <a:rPr lang="en-US" sz="1200" b="1" i="0" kern="1200" dirty="0" smtClean="0">
                <a:solidFill>
                  <a:schemeClr val="tx1"/>
                </a:solidFill>
                <a:latin typeface="+mn-lt"/>
                <a:ea typeface="+mn-ea"/>
                <a:cs typeface="+mn-cs"/>
              </a:rPr>
              <a:t>, Dove, </a:t>
            </a:r>
            <a:r>
              <a:rPr lang="en-US" sz="1200" b="1" i="0" kern="1200" dirty="0" err="1" smtClean="0">
                <a:solidFill>
                  <a:schemeClr val="tx1"/>
                </a:solidFill>
                <a:latin typeface="+mn-lt"/>
                <a:ea typeface="+mn-ea"/>
                <a:cs typeface="+mn-cs"/>
              </a:rPr>
              <a:t>Wratchford</a:t>
            </a:r>
            <a:r>
              <a:rPr lang="en-US" sz="1200" b="1" i="0" kern="1200" dirty="0" smtClean="0">
                <a:solidFill>
                  <a:schemeClr val="tx1"/>
                </a:solidFill>
                <a:latin typeface="+mn-lt"/>
                <a:ea typeface="+mn-ea"/>
                <a:cs typeface="+mn-cs"/>
              </a:rPr>
              <a:t>, Hauck, </a:t>
            </a:r>
            <a:r>
              <a:rPr lang="en-US" sz="1200" b="1" i="0" kern="1200" dirty="0" err="1" smtClean="0">
                <a:solidFill>
                  <a:schemeClr val="tx1"/>
                </a:solidFill>
                <a:latin typeface="+mn-lt"/>
                <a:ea typeface="+mn-ea"/>
                <a:cs typeface="+mn-cs"/>
              </a:rPr>
              <a:t>Feezle</a:t>
            </a:r>
            <a:r>
              <a:rPr lang="en-US" sz="1200" b="1" i="0" kern="1200" dirty="0" smtClean="0">
                <a:solidFill>
                  <a:schemeClr val="tx1"/>
                </a:solidFill>
                <a:latin typeface="+mn-lt"/>
                <a:ea typeface="+mn-ea"/>
                <a:cs typeface="+mn-cs"/>
              </a:rPr>
              <a:t>, and others</a:t>
            </a:r>
          </a:p>
          <a:p>
            <a:pPr fontAlgn="t"/>
            <a:r>
              <a:rPr lang="en-US" dirty="0" err="1" smtClean="0"/>
              <a:t>Author:</a:t>
            </a:r>
            <a:r>
              <a:rPr lang="en-US" sz="1200" kern="1200" dirty="0" err="1" smtClean="0">
                <a:solidFill>
                  <a:schemeClr val="tx1"/>
                </a:solidFill>
                <a:latin typeface="+mn-lt"/>
                <a:ea typeface="+mn-ea"/>
                <a:cs typeface="+mn-cs"/>
                <a:hlinkClick r:id="rId3" tooltip="Search for more by this author"/>
              </a:rPr>
              <a:t>Lewis</a:t>
            </a:r>
            <a:r>
              <a:rPr lang="en-US" sz="1200" kern="1200" dirty="0" smtClean="0">
                <a:solidFill>
                  <a:schemeClr val="tx1"/>
                </a:solidFill>
                <a:latin typeface="+mn-lt"/>
                <a:ea typeface="+mn-ea"/>
                <a:cs typeface="+mn-cs"/>
                <a:hlinkClick r:id="rId3" tooltip="Search for more by this author"/>
              </a:rPr>
              <a:t> H </a:t>
            </a:r>
            <a:r>
              <a:rPr lang="en-US" sz="1200" kern="1200" dirty="0" err="1" smtClean="0">
                <a:solidFill>
                  <a:schemeClr val="tx1"/>
                </a:solidFill>
                <a:latin typeface="+mn-lt"/>
                <a:ea typeface="+mn-ea"/>
                <a:cs typeface="+mn-cs"/>
                <a:hlinkClick r:id="rId3" tooltip="Search for more by this author"/>
              </a:rPr>
              <a:t>Yankey</a:t>
            </a:r>
            <a:r>
              <a:rPr lang="en-US" dirty="0" smtClean="0"/>
              <a:t>; </a:t>
            </a:r>
            <a:r>
              <a:rPr lang="en-US" sz="1200" kern="1200" dirty="0" smtClean="0">
                <a:solidFill>
                  <a:schemeClr val="tx1"/>
                </a:solidFill>
                <a:latin typeface="+mn-lt"/>
                <a:ea typeface="+mn-ea"/>
                <a:cs typeface="+mn-cs"/>
                <a:hlinkClick r:id="rId4" tooltip="Search for more by this author"/>
              </a:rPr>
              <a:t>Patricia T </a:t>
            </a:r>
            <a:r>
              <a:rPr lang="en-US" sz="1200" kern="1200" dirty="0" err="1" smtClean="0">
                <a:solidFill>
                  <a:schemeClr val="tx1"/>
                </a:solidFill>
                <a:latin typeface="+mn-lt"/>
                <a:ea typeface="+mn-ea"/>
                <a:cs typeface="+mn-cs"/>
                <a:hlinkClick r:id="rId4" tooltip="Search for more by this author"/>
              </a:rPr>
              <a:t>Ritchie</a:t>
            </a:r>
            <a:r>
              <a:rPr lang="en-US" dirty="0" err="1" smtClean="0"/>
              <a:t>Publisher:Criders</a:t>
            </a:r>
            <a:r>
              <a:rPr lang="en-US" dirty="0" smtClean="0"/>
              <a:t>, Virginia : [Lewis H. </a:t>
            </a:r>
            <a:r>
              <a:rPr lang="en-US" dirty="0" err="1" smtClean="0"/>
              <a:t>Yankey</a:t>
            </a:r>
            <a:r>
              <a:rPr lang="en-US" dirty="0" smtClean="0"/>
              <a:t>], 1991.Edition/Format: Print book : </a:t>
            </a:r>
            <a:r>
              <a:rPr lang="en-US" dirty="0" err="1" smtClean="0"/>
              <a:t>English</a:t>
            </a:r>
            <a:r>
              <a:rPr lang="en-US" sz="1200" kern="1200" dirty="0" err="1" smtClean="0">
                <a:solidFill>
                  <a:schemeClr val="tx1"/>
                </a:solidFill>
                <a:latin typeface="+mn-lt"/>
                <a:ea typeface="+mn-ea"/>
                <a:cs typeface="+mn-cs"/>
                <a:hlinkClick r:id="rId5"/>
              </a:rPr>
              <a:t>View</a:t>
            </a:r>
            <a:r>
              <a:rPr lang="en-US" sz="1200" kern="1200" dirty="0" smtClean="0">
                <a:solidFill>
                  <a:schemeClr val="tx1"/>
                </a:solidFill>
                <a:latin typeface="+mn-lt"/>
                <a:ea typeface="+mn-ea"/>
                <a:cs typeface="+mn-cs"/>
                <a:hlinkClick r:id="rId5"/>
              </a:rPr>
              <a:t> all editions and </a:t>
            </a:r>
            <a:r>
              <a:rPr lang="en-US" sz="1200" kern="1200" dirty="0" err="1" smtClean="0">
                <a:solidFill>
                  <a:schemeClr val="tx1"/>
                </a:solidFill>
                <a:latin typeface="+mn-lt"/>
                <a:ea typeface="+mn-ea"/>
                <a:cs typeface="+mn-cs"/>
                <a:hlinkClick r:id="rId5"/>
              </a:rPr>
              <a:t>formats</a:t>
            </a:r>
            <a:r>
              <a:rPr lang="en-US" dirty="0" err="1" smtClean="0"/>
              <a:t>Database:WorldCatSummary:Michael</a:t>
            </a:r>
            <a:r>
              <a:rPr lang="en-US" dirty="0" smtClean="0"/>
              <a:t> </a:t>
            </a:r>
            <a:r>
              <a:rPr lang="en-US" dirty="0" err="1" smtClean="0"/>
              <a:t>Honinger</a:t>
            </a:r>
            <a:r>
              <a:rPr lang="en-US" dirty="0" smtClean="0"/>
              <a:t> was the emigrant ancestor. He arrived in Pennsylvania in 1729. He was the father of Conrad </a:t>
            </a:r>
            <a:r>
              <a:rPr lang="en-US" dirty="0" err="1" smtClean="0"/>
              <a:t>Honinger</a:t>
            </a:r>
            <a:r>
              <a:rPr lang="en-US" dirty="0" smtClean="0"/>
              <a:t> (d.1804) who married Catherine </a:t>
            </a:r>
            <a:r>
              <a:rPr lang="en-US" dirty="0" err="1" smtClean="0"/>
              <a:t>Kutz</a:t>
            </a:r>
            <a:r>
              <a:rPr lang="en-US" dirty="0" smtClean="0"/>
              <a:t>. Conrad anglicized the name by changing it to </a:t>
            </a:r>
            <a:r>
              <a:rPr lang="en-US" dirty="0" err="1" smtClean="0"/>
              <a:t>Hottinger</a:t>
            </a:r>
            <a:r>
              <a:rPr lang="en-US" dirty="0" smtClean="0"/>
              <a:t>. Early in their marriage Conrad and Catherine moved to Rockingham County where they were the parents of nine children. One of their sons married Elizabeth </a:t>
            </a:r>
            <a:r>
              <a:rPr lang="en-US" dirty="0" err="1" smtClean="0"/>
              <a:t>Yankey</a:t>
            </a:r>
            <a:r>
              <a:rPr lang="en-US" dirty="0" smtClean="0"/>
              <a:t> while a daughter, </a:t>
            </a:r>
            <a:r>
              <a:rPr lang="en-US" dirty="0" err="1" smtClean="0"/>
              <a:t>Magdaline</a:t>
            </a:r>
            <a:r>
              <a:rPr lang="en-US" dirty="0" smtClean="0"/>
              <a:t>, married Michael  </a:t>
            </a:r>
            <a:r>
              <a:rPr lang="en-US" sz="1200" u="sng" kern="1200" dirty="0" smtClean="0">
                <a:solidFill>
                  <a:schemeClr val="tx1"/>
                </a:solidFill>
                <a:latin typeface="+mn-lt"/>
                <a:ea typeface="+mn-ea"/>
                <a:cs typeface="+mn-cs"/>
              </a:rPr>
              <a:t>Read more...</a:t>
            </a:r>
            <a:endParaRPr lang="en-US" dirty="0" smtClean="0"/>
          </a:p>
          <a:p>
            <a:pPr fontAlgn="t"/>
            <a:r>
              <a:rPr lang="en-US" dirty="0" smtClean="0"/>
              <a:t>Rating:</a:t>
            </a:r>
            <a:r>
              <a:rPr lang="en-US" sz="1200" kern="1200" dirty="0" smtClean="0">
                <a:solidFill>
                  <a:schemeClr val="tx1"/>
                </a:solidFill>
                <a:latin typeface="+mn-lt"/>
                <a:ea typeface="+mn-ea"/>
                <a:cs typeface="+mn-cs"/>
              </a:rPr>
              <a:t>(not yet rated) </a:t>
            </a:r>
            <a:r>
              <a:rPr lang="en-US" sz="1200" kern="1200" dirty="0" smtClean="0">
                <a:solidFill>
                  <a:schemeClr val="tx1"/>
                </a:solidFill>
                <a:latin typeface="+mn-lt"/>
                <a:ea typeface="+mn-ea"/>
                <a:cs typeface="+mn-cs"/>
                <a:hlinkClick r:id="rId6" tooltip="Jump down this page to read user reviews"/>
              </a:rPr>
              <a:t>0 with reviews - Be the first.</a:t>
            </a:r>
            <a:endParaRPr lang="en-US" sz="1200" kern="1200" dirty="0" smtClean="0">
              <a:solidFill>
                <a:schemeClr val="tx1"/>
              </a:solidFill>
              <a:latin typeface="+mn-lt"/>
              <a:ea typeface="+mn-ea"/>
              <a:cs typeface="+mn-cs"/>
            </a:endParaRPr>
          </a:p>
          <a:p>
            <a:pPr fontAlgn="t"/>
            <a:r>
              <a:rPr lang="en-US" dirty="0" err="1" smtClean="0"/>
              <a:t>Subjects</a:t>
            </a:r>
            <a:r>
              <a:rPr lang="en-US" sz="1200" kern="1200" dirty="0" err="1" smtClean="0">
                <a:solidFill>
                  <a:schemeClr val="tx1"/>
                </a:solidFill>
                <a:latin typeface="+mn-lt"/>
                <a:ea typeface="+mn-ea"/>
                <a:cs typeface="+mn-cs"/>
                <a:hlinkClick r:id="rId7" tooltip="View all items on subject 'Hottinger.'"/>
              </a:rPr>
              <a:t>Hottinger</a:t>
            </a:r>
            <a:r>
              <a:rPr lang="en-US" sz="1200" kern="1200" dirty="0" smtClean="0">
                <a:solidFill>
                  <a:schemeClr val="tx1"/>
                </a:solidFill>
                <a:latin typeface="+mn-lt"/>
                <a:ea typeface="+mn-ea"/>
                <a:cs typeface="+mn-cs"/>
                <a:hlinkClick r:id="rId7" tooltip="View all items on subject 'Hottinger.'"/>
              </a:rPr>
              <a:t>.</a:t>
            </a:r>
            <a:endParaRPr lang="en-US" dirty="0" smtClean="0"/>
          </a:p>
          <a:p>
            <a:pPr fontAlgn="t"/>
            <a:r>
              <a:rPr lang="en-US" sz="1200" kern="1200" dirty="0" err="1" smtClean="0">
                <a:solidFill>
                  <a:schemeClr val="tx1"/>
                </a:solidFill>
                <a:latin typeface="+mn-lt"/>
                <a:ea typeface="+mn-ea"/>
                <a:cs typeface="+mn-cs"/>
                <a:hlinkClick r:id="rId8" tooltip="View all items on subject 'Yankey.'"/>
              </a:rPr>
              <a:t>Yankey</a:t>
            </a:r>
            <a:r>
              <a:rPr lang="en-US" sz="1200" kern="1200" dirty="0" smtClean="0">
                <a:solidFill>
                  <a:schemeClr val="tx1"/>
                </a:solidFill>
                <a:latin typeface="+mn-lt"/>
                <a:ea typeface="+mn-ea"/>
                <a:cs typeface="+mn-cs"/>
                <a:hlinkClick r:id="rId8" tooltip="View all items on subject 'Yankey.'"/>
              </a:rPr>
              <a:t>.</a:t>
            </a:r>
            <a:endParaRPr lang="en-US" dirty="0" smtClean="0"/>
          </a:p>
          <a:p>
            <a:pPr fontAlgn="t"/>
            <a:r>
              <a:rPr lang="en-US" sz="1200" kern="1200" dirty="0" err="1" smtClean="0">
                <a:solidFill>
                  <a:schemeClr val="tx1"/>
                </a:solidFill>
                <a:latin typeface="+mn-lt"/>
                <a:ea typeface="+mn-ea"/>
                <a:cs typeface="+mn-cs"/>
                <a:hlinkClick r:id="rId9" tooltip="View all items on subject 'Nazelrod.'"/>
              </a:rPr>
              <a:t>Nazelrod</a:t>
            </a:r>
            <a:r>
              <a:rPr lang="en-US" sz="1200" kern="1200" dirty="0" smtClean="0">
                <a:solidFill>
                  <a:schemeClr val="tx1"/>
                </a:solidFill>
                <a:latin typeface="+mn-lt"/>
                <a:ea typeface="+mn-ea"/>
                <a:cs typeface="+mn-cs"/>
                <a:hlinkClick r:id="rId9" tooltip="View all items on subject 'Nazelrod.'"/>
              </a:rPr>
              <a:t>.</a:t>
            </a:r>
            <a:endParaRPr lang="en-US" dirty="0" smtClean="0"/>
          </a:p>
          <a:p>
            <a:pPr fontAlgn="t"/>
            <a:r>
              <a:rPr lang="en-US" sz="1200" kern="1200" dirty="0" smtClean="0">
                <a:solidFill>
                  <a:schemeClr val="tx1"/>
                </a:solidFill>
                <a:latin typeface="+mn-lt"/>
                <a:ea typeface="+mn-ea"/>
                <a:cs typeface="+mn-cs"/>
                <a:hlinkClick r:id="rId6" tooltip="Jump down this page to view all subjects for this item"/>
              </a:rPr>
              <a:t>View all subjects</a:t>
            </a:r>
            <a:endParaRPr lang="en-US" dirty="0" smtClean="0"/>
          </a:p>
          <a:p>
            <a:pPr fontAlgn="t"/>
            <a:r>
              <a:rPr lang="en-US" dirty="0" smtClean="0"/>
              <a:t>More like </a:t>
            </a:r>
            <a:r>
              <a:rPr lang="en-US" dirty="0" err="1" smtClean="0"/>
              <a:t>this</a:t>
            </a:r>
            <a:r>
              <a:rPr lang="en-US" sz="1200" kern="1200" dirty="0" err="1" smtClean="0">
                <a:solidFill>
                  <a:schemeClr val="tx1"/>
                </a:solidFill>
                <a:latin typeface="+mn-lt"/>
                <a:ea typeface="+mn-ea"/>
                <a:cs typeface="+mn-cs"/>
                <a:hlinkClick r:id="rId6" tooltip="Jump down this page to see similar items"/>
              </a:rPr>
              <a:t>Similar</a:t>
            </a:r>
            <a:r>
              <a:rPr lang="en-US" sz="1200" kern="1200" dirty="0" smtClean="0">
                <a:solidFill>
                  <a:schemeClr val="tx1"/>
                </a:solidFill>
                <a:latin typeface="+mn-lt"/>
                <a:ea typeface="+mn-ea"/>
                <a:cs typeface="+mn-cs"/>
                <a:hlinkClick r:id="rId6" tooltip="Jump down this page to see similar items"/>
              </a:rPr>
              <a:t> Items</a:t>
            </a:r>
            <a:endParaRPr lang="en-US" dirty="0" smtClean="0"/>
          </a:p>
          <a:p>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Parents of 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Nicholas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1690 in </a:t>
            </a:r>
            <a:r>
              <a:rPr lang="en-US" dirty="0" err="1" smtClean="0"/>
              <a:t>SwitzerlandDeath</a:t>
            </a:r>
            <a:r>
              <a:rPr lang="en-US" dirty="0" smtClean="0"/>
              <a:t> 1749 in </a:t>
            </a:r>
            <a:r>
              <a:rPr lang="en-US" dirty="0" err="1" smtClean="0"/>
              <a:t>Maxatawney</a:t>
            </a:r>
            <a:r>
              <a:rPr lang="en-US" dirty="0" smtClean="0"/>
              <a:t>, Berks, Pennsylvania,</a:t>
            </a:r>
          </a:p>
          <a:p>
            <a:r>
              <a:rPr lang="en-US" sz="1200" b="0" i="0" kern="1200" dirty="0" smtClean="0">
                <a:solidFill>
                  <a:schemeClr val="tx1"/>
                </a:solidFill>
                <a:latin typeface="+mn-lt"/>
                <a:ea typeface="+mn-ea"/>
                <a:cs typeface="+mn-cs"/>
              </a:rPr>
              <a:t>Anna Catharina Grimm</a:t>
            </a:r>
          </a:p>
          <a:p>
            <a:r>
              <a:rPr lang="en-US" dirty="0" smtClean="0"/>
              <a:t>Birth 1695 in Berks, Pennsylvania, </a:t>
            </a:r>
            <a:r>
              <a:rPr lang="en-US" dirty="0" err="1" smtClean="0"/>
              <a:t>USADeath</a:t>
            </a:r>
            <a:r>
              <a:rPr lang="en-US" dirty="0" smtClean="0"/>
              <a:t> 07 APR 1768 in </a:t>
            </a:r>
            <a:r>
              <a:rPr lang="en-US" dirty="0" err="1" smtClean="0"/>
              <a:t>Maxatawney</a:t>
            </a:r>
            <a:r>
              <a:rPr lang="en-US" dirty="0" smtClean="0"/>
              <a:t>, Berks, Pennsylvania,</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endParaRPr lang="en-US" sz="1200" b="0" dirty="0" smtClean="0"/>
          </a:p>
          <a:p>
            <a:endParaRPr lang="en-US" sz="1200" b="0" dirty="0" smtClean="0"/>
          </a:p>
          <a:p>
            <a:r>
              <a:rPr lang="en-US" sz="1200" b="0" dirty="0" smtClean="0"/>
              <a:t>From </a:t>
            </a:r>
            <a:r>
              <a:rPr lang="en-US" sz="1200" b="1" i="0" kern="1200" dirty="0" err="1" smtClean="0">
                <a:solidFill>
                  <a:schemeClr val="tx1"/>
                </a:solidFill>
                <a:latin typeface="+mn-lt"/>
                <a:ea typeface="+mn-ea"/>
                <a:cs typeface="+mn-cs"/>
              </a:rPr>
              <a:t>Ballentine</a:t>
            </a:r>
            <a:r>
              <a:rPr lang="en-US" sz="1200" b="1" i="0" kern="1200" dirty="0" smtClean="0">
                <a:solidFill>
                  <a:schemeClr val="tx1"/>
                </a:solidFill>
                <a:latin typeface="+mn-lt"/>
                <a:ea typeface="+mn-ea"/>
                <a:cs typeface="+mn-cs"/>
              </a:rPr>
              <a:t> Family Tree</a:t>
            </a:r>
            <a:endParaRPr lang="en-US" sz="1200" b="0" dirty="0" smtClean="0"/>
          </a:p>
          <a:p>
            <a:r>
              <a:rPr lang="en-US" sz="1200" b="0" i="0" kern="1200" dirty="0" smtClean="0">
                <a:solidFill>
                  <a:schemeClr val="tx1"/>
                </a:solidFill>
                <a:latin typeface="+mn-lt"/>
                <a:ea typeface="+mn-ea"/>
                <a:cs typeface="+mn-cs"/>
              </a:rPr>
              <a:t>Michael </a:t>
            </a:r>
            <a:r>
              <a:rPr lang="en-US" sz="1200" b="0" i="0" kern="1200" dirty="0" err="1" smtClean="0">
                <a:solidFill>
                  <a:schemeClr val="tx1"/>
                </a:solidFill>
                <a:latin typeface="+mn-lt"/>
                <a:ea typeface="+mn-ea"/>
                <a:cs typeface="+mn-cs"/>
              </a:rPr>
              <a:t>Yankey</a:t>
            </a:r>
            <a:endParaRPr lang="en-US" sz="1200" b="0" i="0" kern="1200" dirty="0" smtClean="0">
              <a:solidFill>
                <a:schemeClr val="tx1"/>
              </a:solidFill>
              <a:latin typeface="+mn-lt"/>
              <a:ea typeface="+mn-ea"/>
              <a:cs typeface="+mn-cs"/>
            </a:endParaRPr>
          </a:p>
          <a:p>
            <a:r>
              <a:rPr lang="en-US" dirty="0" smtClean="0"/>
              <a:t>Birth 1775 in Pendleton, Virginia, United </a:t>
            </a:r>
            <a:r>
              <a:rPr lang="en-US" dirty="0" err="1" smtClean="0"/>
              <a:t>StatesDeath</a:t>
            </a:r>
            <a:r>
              <a:rPr lang="en-US" dirty="0" smtClean="0"/>
              <a:t> 1835 in Shenandoah </a:t>
            </a:r>
            <a:r>
              <a:rPr lang="en-US" dirty="0" err="1" smtClean="0"/>
              <a:t>Mtn</a:t>
            </a:r>
            <a:r>
              <a:rPr lang="en-US" dirty="0" smtClean="0"/>
              <a:t>, Pendleton, Virginia, United States</a:t>
            </a:r>
          </a:p>
          <a:p>
            <a:r>
              <a:rPr lang="en-US" b="0" dirty="0" smtClean="0"/>
              <a:t>+ </a:t>
            </a:r>
            <a:r>
              <a:rPr lang="en-US" sz="1200" b="0" i="0" kern="1200" dirty="0" err="1" smtClean="0">
                <a:solidFill>
                  <a:schemeClr val="tx1"/>
                </a:solidFill>
                <a:latin typeface="+mn-lt"/>
                <a:ea typeface="+mn-ea"/>
                <a:cs typeface="+mn-cs"/>
              </a:rPr>
              <a:t>Magdaline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Hottinger</a:t>
            </a:r>
            <a:endParaRPr lang="en-US" sz="1200" b="0" i="0" kern="1200" dirty="0" smtClean="0">
              <a:solidFill>
                <a:schemeClr val="tx1"/>
              </a:solidFill>
              <a:latin typeface="+mn-lt"/>
              <a:ea typeface="+mn-ea"/>
              <a:cs typeface="+mn-cs"/>
            </a:endParaRPr>
          </a:p>
          <a:p>
            <a:r>
              <a:rPr lang="en-US" dirty="0" smtClean="0"/>
              <a:t>Birth 1777 in Rockingham, Rockingham, Virginia, United </a:t>
            </a:r>
            <a:r>
              <a:rPr lang="en-US" dirty="0" err="1" smtClean="0"/>
              <a:t>StatesDeath</a:t>
            </a:r>
            <a:r>
              <a:rPr lang="en-US" dirty="0" smtClean="0"/>
              <a:t> 1853 in Rockingham, Rockingham, Virginia, United States</a:t>
            </a:r>
          </a:p>
          <a:p>
            <a:r>
              <a:rPr lang="en-US" b="0" dirty="0" smtClean="0"/>
              <a:t>She is daughter of </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 United States</a:t>
            </a:r>
          </a:p>
          <a:p>
            <a:r>
              <a:rPr lang="en-US" b="0" dirty="0" smtClean="0"/>
              <a:t>+ </a:t>
            </a:r>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United </a:t>
            </a:r>
            <a:r>
              <a:rPr lang="en-US" dirty="0" err="1" smtClean="0"/>
              <a:t>StatesDeath</a:t>
            </a:r>
            <a:r>
              <a:rPr lang="en-US" dirty="0" smtClean="0"/>
              <a:t> 27 Feb 1827 in </a:t>
            </a:r>
            <a:r>
              <a:rPr lang="en-US" dirty="0" err="1" smtClean="0"/>
              <a:t>Maxatawney</a:t>
            </a:r>
            <a:r>
              <a:rPr lang="en-US" dirty="0" smtClean="0"/>
              <a:t>, Berks, Pennsylvania, United States</a:t>
            </a:r>
          </a:p>
          <a:p>
            <a:endParaRPr lang="en-US" b="0" dirty="0" smtClean="0"/>
          </a:p>
          <a:p>
            <a:endParaRPr lang="en-US" b="0" baseline="0" dirty="0" smtClean="0"/>
          </a:p>
          <a:p>
            <a:r>
              <a:rPr lang="en-US" b="0" baseline="0" dirty="0" err="1" smtClean="0"/>
              <a:t>Honninger</a:t>
            </a:r>
            <a:r>
              <a:rPr lang="en-US" b="0" baseline="0" dirty="0" smtClean="0"/>
              <a:t>:</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a:t>
            </a:r>
          </a:p>
          <a:p>
            <a:r>
              <a:rPr lang="en-US" b="1" dirty="0" smtClean="0"/>
              <a:t>From AlYankee1</a:t>
            </a:r>
          </a:p>
          <a:p>
            <a:r>
              <a:rPr lang="en-US" sz="1200" b="0" i="0" kern="1200" dirty="0" smtClean="0">
                <a:solidFill>
                  <a:schemeClr val="tx1"/>
                </a:solidFill>
                <a:latin typeface="+mn-lt"/>
                <a:ea typeface="+mn-ea"/>
                <a:cs typeface="+mn-cs"/>
              </a:rPr>
              <a:t>Conrad </a:t>
            </a:r>
            <a:r>
              <a:rPr lang="en-US" sz="1200" b="0" i="0" kern="1200" dirty="0" err="1" smtClean="0">
                <a:solidFill>
                  <a:schemeClr val="tx1"/>
                </a:solidFill>
                <a:latin typeface="+mn-lt"/>
                <a:ea typeface="+mn-ea"/>
                <a:cs typeface="+mn-cs"/>
              </a:rPr>
              <a:t>Heninger</a:t>
            </a:r>
            <a:endParaRPr lang="en-US" sz="1200" b="0" i="0" kern="1200" dirty="0" smtClean="0">
              <a:solidFill>
                <a:schemeClr val="tx1"/>
              </a:solidFill>
              <a:latin typeface="+mn-lt"/>
              <a:ea typeface="+mn-ea"/>
              <a:cs typeface="+mn-cs"/>
            </a:endParaRPr>
          </a:p>
          <a:p>
            <a:r>
              <a:rPr lang="en-US" dirty="0" smtClean="0"/>
              <a:t>Birth 14 MAY 1722 in </a:t>
            </a:r>
            <a:r>
              <a:rPr lang="en-US" dirty="0" err="1" smtClean="0"/>
              <a:t>Hatten</a:t>
            </a:r>
            <a:r>
              <a:rPr lang="en-US" dirty="0" smtClean="0"/>
              <a:t>, Bas </a:t>
            </a:r>
            <a:r>
              <a:rPr lang="en-US" dirty="0" err="1" smtClean="0"/>
              <a:t>Rhin</a:t>
            </a:r>
            <a:r>
              <a:rPr lang="en-US" dirty="0" smtClean="0"/>
              <a:t>, </a:t>
            </a:r>
            <a:r>
              <a:rPr lang="en-US" dirty="0" err="1" smtClean="0"/>
              <a:t>GermanyDeath</a:t>
            </a:r>
            <a:r>
              <a:rPr lang="en-US" dirty="0" smtClean="0"/>
              <a:t> 15 AUG 1786 in </a:t>
            </a:r>
            <a:r>
              <a:rPr lang="en-US" dirty="0" err="1" smtClean="0"/>
              <a:t>Maxatawney</a:t>
            </a:r>
            <a:r>
              <a:rPr lang="en-US" dirty="0" smtClean="0"/>
              <a:t>, Berks, Pennsylvania, </a:t>
            </a:r>
          </a:p>
          <a:p>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a:t>
            </a:r>
            <a:r>
              <a:rPr lang="en-US" dirty="0" err="1" smtClean="0"/>
              <a:t>USADeath</a:t>
            </a:r>
            <a:r>
              <a:rPr lang="en-US" dirty="0" smtClean="0"/>
              <a:t> 27 FEB 1827 in </a:t>
            </a:r>
            <a:r>
              <a:rPr lang="en-US" dirty="0" err="1" smtClean="0"/>
              <a:t>Maxatawney</a:t>
            </a:r>
            <a:r>
              <a:rPr lang="en-US" dirty="0" smtClean="0"/>
              <a:t>, Berks, Pennsylvania, USA</a:t>
            </a:r>
          </a:p>
          <a:p>
            <a:endParaRPr lang="en-US" b="0" dirty="0" smtClean="0"/>
          </a:p>
          <a:p>
            <a:r>
              <a:rPr lang="en-US" sz="1200" b="0" i="0" kern="1200" dirty="0" smtClean="0">
                <a:solidFill>
                  <a:schemeClr val="tx1"/>
                </a:solidFill>
                <a:latin typeface="+mn-lt"/>
                <a:ea typeface="+mn-ea"/>
                <a:cs typeface="+mn-cs"/>
              </a:rPr>
              <a:t>Johann Conrad </a:t>
            </a:r>
            <a:r>
              <a:rPr lang="en-US" sz="1200" b="0" i="0" kern="1200" dirty="0" err="1" smtClean="0">
                <a:solidFill>
                  <a:schemeClr val="tx1"/>
                </a:solidFill>
                <a:latin typeface="+mn-lt"/>
                <a:ea typeface="+mn-ea"/>
                <a:cs typeface="+mn-cs"/>
              </a:rPr>
              <a:t>Henninger</a:t>
            </a:r>
            <a:endParaRPr lang="en-US" sz="1200" b="0" i="0" kern="1200" dirty="0" smtClean="0">
              <a:solidFill>
                <a:schemeClr val="tx1"/>
              </a:solidFill>
              <a:latin typeface="+mn-lt"/>
              <a:ea typeface="+mn-ea"/>
              <a:cs typeface="+mn-cs"/>
            </a:endParaRPr>
          </a:p>
          <a:p>
            <a:r>
              <a:rPr lang="en-US" dirty="0" smtClean="0"/>
              <a:t>Birth 20 Feb 1650 in </a:t>
            </a:r>
            <a:r>
              <a:rPr lang="en-US" dirty="0" err="1" smtClean="0"/>
              <a:t>Hunawihr</a:t>
            </a:r>
            <a:r>
              <a:rPr lang="en-US" dirty="0" smtClean="0"/>
              <a:t>, Haut </a:t>
            </a:r>
            <a:r>
              <a:rPr lang="en-US" dirty="0" err="1" smtClean="0"/>
              <a:t>Rhin</a:t>
            </a:r>
            <a:r>
              <a:rPr lang="en-US" dirty="0" smtClean="0"/>
              <a:t>, </a:t>
            </a:r>
            <a:r>
              <a:rPr lang="en-US" dirty="0" err="1" smtClean="0"/>
              <a:t>GermanyDeath</a:t>
            </a:r>
            <a:r>
              <a:rPr lang="en-US" dirty="0" smtClean="0"/>
              <a:t> 21 Jun 1712 in </a:t>
            </a:r>
            <a:r>
              <a:rPr lang="en-US" dirty="0" err="1" smtClean="0"/>
              <a:t>Hatten</a:t>
            </a:r>
            <a:r>
              <a:rPr lang="en-US" dirty="0" smtClean="0"/>
              <a:t>, Bas-</a:t>
            </a:r>
            <a:r>
              <a:rPr lang="en-US" dirty="0" err="1" smtClean="0"/>
              <a:t>Rhin</a:t>
            </a:r>
            <a:r>
              <a:rPr lang="en-US" dirty="0" smtClean="0"/>
              <a:t>, Alsace, France</a:t>
            </a:r>
          </a:p>
          <a:p>
            <a:endParaRPr lang="en-US" b="0" dirty="0" smtClean="0"/>
          </a:p>
          <a:p>
            <a:r>
              <a:rPr lang="en-US" sz="1200" b="1" i="0" kern="1200" dirty="0" smtClean="0">
                <a:solidFill>
                  <a:schemeClr val="tx1"/>
                </a:solidFill>
                <a:latin typeface="+mn-lt"/>
                <a:ea typeface="+mn-ea"/>
                <a:cs typeface="+mn-cs"/>
              </a:rPr>
              <a:t>My Family Tree by Robin Blackmon Inman</a:t>
            </a:r>
          </a:p>
          <a:p>
            <a:r>
              <a:rPr lang="en-US" sz="1200" b="0" i="0" kern="1200" dirty="0" err="1" smtClean="0">
                <a:solidFill>
                  <a:schemeClr val="tx1"/>
                </a:solidFill>
                <a:latin typeface="+mn-lt"/>
                <a:ea typeface="+mn-ea"/>
                <a:cs typeface="+mn-cs"/>
              </a:rPr>
              <a:t>Asenith</a:t>
            </a:r>
            <a:r>
              <a:rPr lang="en-US" sz="1200" b="0" i="0" kern="1200" dirty="0" smtClean="0">
                <a:solidFill>
                  <a:schemeClr val="tx1"/>
                </a:solidFill>
                <a:latin typeface="+mn-lt"/>
                <a:ea typeface="+mn-ea"/>
                <a:cs typeface="+mn-cs"/>
              </a:rPr>
              <a:t> marries </a:t>
            </a:r>
            <a:r>
              <a:rPr lang="en-US" sz="1200" b="0" i="0" kern="1200" dirty="0" err="1" smtClean="0">
                <a:solidFill>
                  <a:schemeClr val="tx1"/>
                </a:solidFill>
                <a:latin typeface="+mn-lt"/>
                <a:ea typeface="+mn-ea"/>
                <a:cs typeface="+mn-cs"/>
              </a:rPr>
              <a:t>Naselrod</a:t>
            </a:r>
            <a:endParaRPr lang="en-US" b="0" dirty="0"/>
          </a:p>
        </p:txBody>
      </p:sp>
      <p:sp>
        <p:nvSpPr>
          <p:cNvPr id="4" name="Slide Number Placeholder 3"/>
          <p:cNvSpPr>
            <a:spLocks noGrp="1"/>
          </p:cNvSpPr>
          <p:nvPr>
            <p:ph type="sldNum" sz="quarter" idx="10"/>
          </p:nvPr>
        </p:nvSpPr>
        <p:spPr/>
        <p:txBody>
          <a:bodyPr/>
          <a:lstStyle/>
          <a:p>
            <a:fld id="{D9592611-9919-4AD4-9A86-BC61723D15B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Harter, Mary  Marriages of Pendleton County Virginia</a:t>
            </a:r>
            <a:r>
              <a:rPr lang="en-US" baseline="0" dirty="0" smtClean="0"/>
              <a:t> 1788-1853  Key West, FL 1978</a:t>
            </a:r>
          </a:p>
          <a:p>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The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and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families : including allied families of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Nazelrod</a:t>
            </a:r>
            <a:r>
              <a:rPr lang="en-US" sz="1200" b="1" i="0" kern="1200" dirty="0" smtClean="0">
                <a:solidFill>
                  <a:schemeClr val="tx1"/>
                </a:solidFill>
                <a:latin typeface="+mn-lt"/>
                <a:ea typeface="+mn-ea"/>
                <a:cs typeface="+mn-cs"/>
              </a:rPr>
              <a:t>, Ratcliff, </a:t>
            </a:r>
            <a:r>
              <a:rPr lang="en-US" sz="1200" b="1" i="0" kern="1200" dirty="0" err="1" smtClean="0">
                <a:solidFill>
                  <a:schemeClr val="tx1"/>
                </a:solidFill>
                <a:latin typeface="+mn-lt"/>
                <a:ea typeface="+mn-ea"/>
                <a:cs typeface="+mn-cs"/>
              </a:rPr>
              <a:t>Halterman</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Delawder</a:t>
            </a:r>
            <a:r>
              <a:rPr lang="en-US" sz="1200" b="1" i="0" kern="1200" dirty="0" smtClean="0">
                <a:solidFill>
                  <a:schemeClr val="tx1"/>
                </a:solidFill>
                <a:latin typeface="+mn-lt"/>
                <a:ea typeface="+mn-ea"/>
                <a:cs typeface="+mn-cs"/>
              </a:rPr>
              <a:t>, Dove, </a:t>
            </a:r>
            <a:r>
              <a:rPr lang="en-US" sz="1200" b="1" i="0" kern="1200" dirty="0" err="1" smtClean="0">
                <a:solidFill>
                  <a:schemeClr val="tx1"/>
                </a:solidFill>
                <a:latin typeface="+mn-lt"/>
                <a:ea typeface="+mn-ea"/>
                <a:cs typeface="+mn-cs"/>
              </a:rPr>
              <a:t>Wratchford</a:t>
            </a:r>
            <a:r>
              <a:rPr lang="en-US" sz="1200" b="1" i="0" kern="1200" dirty="0" smtClean="0">
                <a:solidFill>
                  <a:schemeClr val="tx1"/>
                </a:solidFill>
                <a:latin typeface="+mn-lt"/>
                <a:ea typeface="+mn-ea"/>
                <a:cs typeface="+mn-cs"/>
              </a:rPr>
              <a:t>, Hauck, </a:t>
            </a:r>
            <a:r>
              <a:rPr lang="en-US" sz="1200" b="1" i="0" kern="1200" dirty="0" err="1" smtClean="0">
                <a:solidFill>
                  <a:schemeClr val="tx1"/>
                </a:solidFill>
                <a:latin typeface="+mn-lt"/>
                <a:ea typeface="+mn-ea"/>
                <a:cs typeface="+mn-cs"/>
              </a:rPr>
              <a:t>Feezle</a:t>
            </a:r>
            <a:r>
              <a:rPr lang="en-US" sz="1200" b="1" i="0" kern="1200" dirty="0" smtClean="0">
                <a:solidFill>
                  <a:schemeClr val="tx1"/>
                </a:solidFill>
                <a:latin typeface="+mn-lt"/>
                <a:ea typeface="+mn-ea"/>
                <a:cs typeface="+mn-cs"/>
              </a:rPr>
              <a:t>, and others</a:t>
            </a:r>
          </a:p>
          <a:p>
            <a:pPr fontAlgn="t"/>
            <a:r>
              <a:rPr lang="en-US" dirty="0" err="1" smtClean="0"/>
              <a:t>Author:</a:t>
            </a:r>
            <a:r>
              <a:rPr lang="en-US" sz="1200" kern="1200" dirty="0" err="1" smtClean="0">
                <a:solidFill>
                  <a:schemeClr val="tx1"/>
                </a:solidFill>
                <a:latin typeface="+mn-lt"/>
                <a:ea typeface="+mn-ea"/>
                <a:cs typeface="+mn-cs"/>
                <a:hlinkClick r:id="rId3" tooltip="Search for more by this author"/>
              </a:rPr>
              <a:t>Lewis</a:t>
            </a:r>
            <a:r>
              <a:rPr lang="en-US" sz="1200" kern="1200" dirty="0" smtClean="0">
                <a:solidFill>
                  <a:schemeClr val="tx1"/>
                </a:solidFill>
                <a:latin typeface="+mn-lt"/>
                <a:ea typeface="+mn-ea"/>
                <a:cs typeface="+mn-cs"/>
                <a:hlinkClick r:id="rId3" tooltip="Search for more by this author"/>
              </a:rPr>
              <a:t> H </a:t>
            </a:r>
            <a:r>
              <a:rPr lang="en-US" sz="1200" kern="1200" dirty="0" err="1" smtClean="0">
                <a:solidFill>
                  <a:schemeClr val="tx1"/>
                </a:solidFill>
                <a:latin typeface="+mn-lt"/>
                <a:ea typeface="+mn-ea"/>
                <a:cs typeface="+mn-cs"/>
                <a:hlinkClick r:id="rId3" tooltip="Search for more by this author"/>
              </a:rPr>
              <a:t>Yankey</a:t>
            </a:r>
            <a:r>
              <a:rPr lang="en-US" dirty="0" smtClean="0"/>
              <a:t>; </a:t>
            </a:r>
            <a:r>
              <a:rPr lang="en-US" sz="1200" kern="1200" dirty="0" smtClean="0">
                <a:solidFill>
                  <a:schemeClr val="tx1"/>
                </a:solidFill>
                <a:latin typeface="+mn-lt"/>
                <a:ea typeface="+mn-ea"/>
                <a:cs typeface="+mn-cs"/>
                <a:hlinkClick r:id="rId4" tooltip="Search for more by this author"/>
              </a:rPr>
              <a:t>Patricia T Ritchie</a:t>
            </a:r>
            <a:r>
              <a:rPr lang="en-US" sz="1200" kern="1200" dirty="0" smtClean="0">
                <a:solidFill>
                  <a:schemeClr val="tx1"/>
                </a:solidFill>
                <a:latin typeface="+mn-lt"/>
                <a:ea typeface="+mn-ea"/>
                <a:cs typeface="+mn-cs"/>
              </a:rPr>
              <a:t> </a:t>
            </a:r>
            <a:r>
              <a:rPr lang="en-US" dirty="0" err="1" smtClean="0"/>
              <a:t>Publisher:Criders</a:t>
            </a:r>
            <a:r>
              <a:rPr lang="en-US" dirty="0" smtClean="0"/>
              <a:t>, Virginia : [Lewis H. </a:t>
            </a:r>
            <a:r>
              <a:rPr lang="en-US" dirty="0" err="1" smtClean="0"/>
              <a:t>Yankey</a:t>
            </a:r>
            <a:r>
              <a:rPr lang="en-US" dirty="0" smtClean="0"/>
              <a:t>], 1991.Edition/Format: Print book : </a:t>
            </a:r>
            <a:r>
              <a:rPr lang="en-US" dirty="0" err="1" smtClean="0"/>
              <a:t>English</a:t>
            </a:r>
            <a:r>
              <a:rPr lang="en-US" sz="1200" kern="1200" dirty="0" err="1" smtClean="0">
                <a:solidFill>
                  <a:schemeClr val="tx1"/>
                </a:solidFill>
                <a:latin typeface="+mn-lt"/>
                <a:ea typeface="+mn-ea"/>
                <a:cs typeface="+mn-cs"/>
                <a:hlinkClick r:id="rId5"/>
              </a:rPr>
              <a:t>View</a:t>
            </a:r>
            <a:r>
              <a:rPr lang="en-US" sz="1200" kern="1200" dirty="0" smtClean="0">
                <a:solidFill>
                  <a:schemeClr val="tx1"/>
                </a:solidFill>
                <a:latin typeface="+mn-lt"/>
                <a:ea typeface="+mn-ea"/>
                <a:cs typeface="+mn-cs"/>
                <a:hlinkClick r:id="rId5"/>
              </a:rPr>
              <a:t> all editions and </a:t>
            </a:r>
            <a:r>
              <a:rPr lang="en-US" sz="1200" kern="1200" dirty="0" err="1" smtClean="0">
                <a:solidFill>
                  <a:schemeClr val="tx1"/>
                </a:solidFill>
                <a:latin typeface="+mn-lt"/>
                <a:ea typeface="+mn-ea"/>
                <a:cs typeface="+mn-cs"/>
                <a:hlinkClick r:id="rId5"/>
              </a:rPr>
              <a:t>formats</a:t>
            </a:r>
            <a:r>
              <a:rPr lang="en-US" dirty="0" err="1" smtClean="0"/>
              <a:t>Database:WorldCatSummary:Michael</a:t>
            </a:r>
            <a:r>
              <a:rPr lang="en-US" dirty="0" smtClean="0"/>
              <a:t> </a:t>
            </a:r>
            <a:r>
              <a:rPr lang="en-US" dirty="0" err="1" smtClean="0"/>
              <a:t>Honinger</a:t>
            </a:r>
            <a:r>
              <a:rPr lang="en-US" dirty="0" smtClean="0"/>
              <a:t> was the emigrant ancestor. He arrived in Pennsylvania in 1729. He was the father of Conrad </a:t>
            </a:r>
            <a:r>
              <a:rPr lang="en-US" dirty="0" err="1" smtClean="0"/>
              <a:t>Honinger</a:t>
            </a:r>
            <a:r>
              <a:rPr lang="en-US" dirty="0" smtClean="0"/>
              <a:t> (d.1804) who married Catherine </a:t>
            </a:r>
            <a:r>
              <a:rPr lang="en-US" dirty="0" err="1" smtClean="0"/>
              <a:t>Kutz</a:t>
            </a:r>
            <a:r>
              <a:rPr lang="en-US" dirty="0" smtClean="0"/>
              <a:t>. Conrad anglicized the name by changing it to </a:t>
            </a:r>
            <a:r>
              <a:rPr lang="en-US" dirty="0" err="1" smtClean="0"/>
              <a:t>Hottinger</a:t>
            </a:r>
            <a:r>
              <a:rPr lang="en-US" dirty="0" smtClean="0"/>
              <a:t>. Early in their marriage Conrad and Catherine moved to Rockingham County where they were the parents of nine children. One of their sons married Elizabeth </a:t>
            </a:r>
            <a:r>
              <a:rPr lang="en-US" dirty="0" err="1" smtClean="0"/>
              <a:t>Yankey</a:t>
            </a:r>
            <a:r>
              <a:rPr lang="en-US" dirty="0" smtClean="0"/>
              <a:t> while a daughter, </a:t>
            </a:r>
            <a:r>
              <a:rPr lang="en-US" dirty="0" err="1" smtClean="0"/>
              <a:t>Magdaline</a:t>
            </a:r>
            <a:r>
              <a:rPr lang="en-US" dirty="0" smtClean="0"/>
              <a:t>, married Michael </a:t>
            </a:r>
            <a:r>
              <a:rPr lang="en-US" dirty="0" err="1" smtClean="0"/>
              <a:t>Yankey</a:t>
            </a:r>
            <a:r>
              <a:rPr lang="en-US" dirty="0" smtClean="0"/>
              <a:t>. The </a:t>
            </a:r>
            <a:r>
              <a:rPr lang="en-US" dirty="0" err="1" smtClean="0"/>
              <a:t>Yankey</a:t>
            </a:r>
            <a:r>
              <a:rPr lang="en-US" dirty="0" smtClean="0"/>
              <a:t> family descends from a Michael </a:t>
            </a:r>
            <a:r>
              <a:rPr lang="en-US" dirty="0" err="1" smtClean="0"/>
              <a:t>Jenghe</a:t>
            </a:r>
            <a:r>
              <a:rPr lang="en-US" dirty="0" smtClean="0"/>
              <a:t> I (1690-?) who traveled from Berlin, Germany and settled in Virginia. His only known son, Michael </a:t>
            </a:r>
            <a:r>
              <a:rPr lang="en-US" dirty="0" err="1" smtClean="0"/>
              <a:t>Yankie</a:t>
            </a:r>
            <a:r>
              <a:rPr lang="en-US" dirty="0" smtClean="0"/>
              <a:t> II settled in Shenandoah County where he was the father of five children, one of whom was Michael </a:t>
            </a:r>
            <a:r>
              <a:rPr lang="en-US" dirty="0" err="1" smtClean="0"/>
              <a:t>Yankey</a:t>
            </a:r>
            <a:r>
              <a:rPr lang="en-US" dirty="0" smtClean="0"/>
              <a:t> (1775-1830) who married </a:t>
            </a:r>
            <a:r>
              <a:rPr lang="en-US" dirty="0" err="1" smtClean="0"/>
              <a:t>Magdaline</a:t>
            </a:r>
            <a:r>
              <a:rPr lang="en-US" dirty="0" smtClean="0"/>
              <a:t> </a:t>
            </a:r>
            <a:r>
              <a:rPr lang="en-US" dirty="0" err="1" smtClean="0"/>
              <a:t>Hottinger</a:t>
            </a:r>
            <a:r>
              <a:rPr lang="en-US" dirty="0" smtClean="0"/>
              <a:t>. Michael and </a:t>
            </a:r>
            <a:r>
              <a:rPr lang="en-US" dirty="0" err="1" smtClean="0"/>
              <a:t>Magdaline</a:t>
            </a:r>
            <a:r>
              <a:rPr lang="en-US" dirty="0" smtClean="0"/>
              <a:t> moved to Brocks Gap about 1800. Descendants live in Virginia and West Virginia.  </a:t>
            </a:r>
            <a:r>
              <a:rPr lang="en-US" sz="1200" u="sng" kern="1200" dirty="0" smtClean="0">
                <a:solidFill>
                  <a:schemeClr val="tx1"/>
                </a:solidFill>
                <a:latin typeface="+mn-lt"/>
                <a:ea typeface="+mn-ea"/>
                <a:cs typeface="+mn-cs"/>
              </a:rPr>
              <a:t>Read less</a:t>
            </a:r>
            <a:endParaRPr lang="en-US" dirty="0" smtClean="0"/>
          </a:p>
          <a:p>
            <a:pPr fontAlgn="t"/>
            <a:r>
              <a:rPr lang="en-US" dirty="0" smtClean="0"/>
              <a:t>Rating:</a:t>
            </a:r>
            <a:r>
              <a:rPr lang="en-US" sz="1200" kern="1200" dirty="0" smtClean="0">
                <a:solidFill>
                  <a:schemeClr val="tx1"/>
                </a:solidFill>
                <a:latin typeface="+mn-lt"/>
                <a:ea typeface="+mn-ea"/>
                <a:cs typeface="+mn-cs"/>
              </a:rPr>
              <a:t>(not yet rated) </a:t>
            </a:r>
            <a:r>
              <a:rPr lang="en-US" sz="1200" kern="1200" dirty="0" smtClean="0">
                <a:solidFill>
                  <a:schemeClr val="tx1"/>
                </a:solidFill>
                <a:latin typeface="+mn-lt"/>
                <a:ea typeface="+mn-ea"/>
                <a:cs typeface="+mn-cs"/>
                <a:hlinkClick r:id="rId6" tooltip="Jump down this page to read user reviews"/>
              </a:rPr>
              <a:t>0 with reviews - Be the first.</a:t>
            </a:r>
            <a:endParaRPr lang="en-US" sz="1200" kern="1200" dirty="0" smtClean="0">
              <a:solidFill>
                <a:schemeClr val="tx1"/>
              </a:solidFill>
              <a:latin typeface="+mn-lt"/>
              <a:ea typeface="+mn-ea"/>
              <a:cs typeface="+mn-cs"/>
            </a:endParaRPr>
          </a:p>
          <a:p>
            <a:pPr fontAlgn="t"/>
            <a:r>
              <a:rPr lang="en-US" dirty="0" err="1" smtClean="0"/>
              <a:t>Subjects</a:t>
            </a:r>
            <a:r>
              <a:rPr lang="en-US" sz="1200" kern="1200" dirty="0" err="1" smtClean="0">
                <a:solidFill>
                  <a:schemeClr val="tx1"/>
                </a:solidFill>
                <a:latin typeface="+mn-lt"/>
                <a:ea typeface="+mn-ea"/>
                <a:cs typeface="+mn-cs"/>
                <a:hlinkClick r:id="rId7" tooltip="View all items on subject 'Hottinger.'"/>
              </a:rPr>
              <a:t>Hottinger</a:t>
            </a:r>
            <a:r>
              <a:rPr lang="en-US" sz="1200" kern="1200" dirty="0" smtClean="0">
                <a:solidFill>
                  <a:schemeClr val="tx1"/>
                </a:solidFill>
                <a:latin typeface="+mn-lt"/>
                <a:ea typeface="+mn-ea"/>
                <a:cs typeface="+mn-cs"/>
                <a:hlinkClick r:id="rId7" tooltip="View all items on subject 'Hottinger.'"/>
              </a:rPr>
              <a:t>.</a:t>
            </a:r>
            <a:endParaRPr lang="en-US" dirty="0" smtClean="0"/>
          </a:p>
          <a:p>
            <a:pPr fontAlgn="t"/>
            <a:r>
              <a:rPr lang="en-US" sz="1200" kern="1200" dirty="0" err="1" smtClean="0">
                <a:solidFill>
                  <a:schemeClr val="tx1"/>
                </a:solidFill>
                <a:latin typeface="+mn-lt"/>
                <a:ea typeface="+mn-ea"/>
                <a:cs typeface="+mn-cs"/>
                <a:hlinkClick r:id="rId8" tooltip="View all items on subject 'Yankey.'"/>
              </a:rPr>
              <a:t>Yankey</a:t>
            </a:r>
            <a:r>
              <a:rPr lang="en-US" sz="1200" kern="1200" dirty="0" smtClean="0">
                <a:solidFill>
                  <a:schemeClr val="tx1"/>
                </a:solidFill>
                <a:latin typeface="+mn-lt"/>
                <a:ea typeface="+mn-ea"/>
                <a:cs typeface="+mn-cs"/>
                <a:hlinkClick r:id="rId8" tooltip="View all items on subject 'Yankey.'"/>
              </a:rPr>
              <a:t>.</a:t>
            </a:r>
            <a:endParaRPr lang="en-US" dirty="0" smtClean="0"/>
          </a:p>
          <a:p>
            <a:pPr fontAlgn="t"/>
            <a:r>
              <a:rPr lang="en-US" sz="1200" kern="1200" dirty="0" err="1" smtClean="0">
                <a:solidFill>
                  <a:schemeClr val="tx1"/>
                </a:solidFill>
                <a:latin typeface="+mn-lt"/>
                <a:ea typeface="+mn-ea"/>
                <a:cs typeface="+mn-cs"/>
                <a:hlinkClick r:id="rId9" tooltip="View all items on subject 'Nazelrod.'"/>
              </a:rPr>
              <a:t>Nazelrod</a:t>
            </a:r>
            <a:r>
              <a:rPr lang="en-US" sz="1200" kern="1200" dirty="0" smtClean="0">
                <a:solidFill>
                  <a:schemeClr val="tx1"/>
                </a:solidFill>
                <a:latin typeface="+mn-lt"/>
                <a:ea typeface="+mn-ea"/>
                <a:cs typeface="+mn-cs"/>
                <a:hlinkClick r:id="rId9" tooltip="View all items on subject 'Nazelrod.'"/>
              </a:rPr>
              <a:t>.</a:t>
            </a:r>
            <a:endParaRPr lang="en-US" dirty="0" smtClean="0"/>
          </a:p>
          <a:p>
            <a:pPr fontAlgn="t"/>
            <a:r>
              <a:rPr lang="en-US" sz="1200" kern="1200" dirty="0" smtClean="0">
                <a:solidFill>
                  <a:schemeClr val="tx1"/>
                </a:solidFill>
                <a:latin typeface="+mn-lt"/>
                <a:ea typeface="+mn-ea"/>
                <a:cs typeface="+mn-cs"/>
                <a:hlinkClick r:id="rId6" tooltip="Jump down this page to view all subjects for this item"/>
              </a:rPr>
              <a:t>View all subjects</a:t>
            </a:r>
            <a:endParaRPr lang="en-US" dirty="0" smtClean="0"/>
          </a:p>
          <a:p>
            <a:pPr fontAlgn="t"/>
            <a:r>
              <a:rPr lang="en-US" dirty="0" smtClean="0"/>
              <a:t>More like </a:t>
            </a:r>
            <a:r>
              <a:rPr lang="en-US" dirty="0" err="1" smtClean="0"/>
              <a:t>this</a:t>
            </a:r>
            <a:r>
              <a:rPr lang="en-US" sz="1200" kern="1200" dirty="0" err="1" smtClean="0">
                <a:solidFill>
                  <a:schemeClr val="tx1"/>
                </a:solidFill>
                <a:latin typeface="+mn-lt"/>
                <a:ea typeface="+mn-ea"/>
                <a:cs typeface="+mn-cs"/>
                <a:hlinkClick r:id="rId6" tooltip="Jump down this page to see similar items"/>
              </a:rPr>
              <a:t>Similar</a:t>
            </a:r>
            <a:r>
              <a:rPr lang="en-US" sz="1200" kern="1200" dirty="0" smtClean="0">
                <a:solidFill>
                  <a:schemeClr val="tx1"/>
                </a:solidFill>
                <a:latin typeface="+mn-lt"/>
                <a:ea typeface="+mn-ea"/>
                <a:cs typeface="+mn-cs"/>
                <a:hlinkClick r:id="rId6" tooltip="Jump down this page to see similar items"/>
              </a:rPr>
              <a:t> Items</a:t>
            </a:r>
            <a:endParaRPr lang="en-US" dirty="0" smtClean="0"/>
          </a:p>
          <a:p>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a:t>
            </a:r>
            <a:r>
              <a:rPr lang="en-US" dirty="0" err="1" smtClean="0"/>
              <a:t>FindaGrave</a:t>
            </a:r>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Marriage Bond,  Rockingham County Records, Book 1, page 556, reported from the records of Barbara Mahoney, from the Shenandoah County Circuit Court Record, Woodstock, Virginia, </a:t>
            </a:r>
            <a:r>
              <a:rPr lang="en-US" sz="1200" b="0" i="1" kern="1200" dirty="0" smtClean="0">
                <a:solidFill>
                  <a:schemeClr val="tx1"/>
                </a:solidFill>
                <a:latin typeface="+mn-lt"/>
                <a:ea typeface="+mn-ea"/>
                <a:cs typeface="+mn-cs"/>
              </a:rPr>
              <a:t>The Minute Book 1781-1785</a:t>
            </a:r>
            <a:r>
              <a:rPr lang="en-US" sz="1200" b="0" i="0" kern="1200" dirty="0" smtClean="0">
                <a:solidFill>
                  <a:schemeClr val="tx1"/>
                </a:solidFill>
                <a:latin typeface="+mn-lt"/>
                <a:ea typeface="+mn-ea"/>
                <a:cs typeface="+mn-cs"/>
              </a:rPr>
              <a:t>, page 156, reported in </a:t>
            </a:r>
            <a:r>
              <a:rPr lang="en-US" sz="1200" b="0" i="1" kern="1200" dirty="0" smtClean="0">
                <a:solidFill>
                  <a:schemeClr val="tx1"/>
                </a:solidFill>
                <a:latin typeface="+mn-lt"/>
                <a:ea typeface="+mn-ea"/>
                <a:cs typeface="+mn-cs"/>
              </a:rPr>
              <a:t>The American family history of William A. </a:t>
            </a:r>
            <a:r>
              <a:rPr lang="en-US" sz="1200" b="0" i="1" kern="1200" dirty="0" err="1" smtClean="0">
                <a:solidFill>
                  <a:schemeClr val="tx1"/>
                </a:solidFill>
                <a:latin typeface="+mn-lt"/>
                <a:ea typeface="+mn-ea"/>
                <a:cs typeface="+mn-cs"/>
              </a:rPr>
              <a:t>Yankey</a:t>
            </a:r>
            <a:r>
              <a:rPr lang="en-US" sz="1200" b="0" i="1" kern="1200" dirty="0" smtClean="0">
                <a:solidFill>
                  <a:schemeClr val="tx1"/>
                </a:solidFill>
                <a:latin typeface="+mn-lt"/>
                <a:ea typeface="+mn-ea"/>
                <a:cs typeface="+mn-cs"/>
              </a:rPr>
              <a:t>, 1803-1865</a:t>
            </a:r>
            <a:r>
              <a:rPr lang="en-US" sz="1200" b="0" i="0" kern="1200" dirty="0" smtClean="0">
                <a:solidFill>
                  <a:schemeClr val="tx1"/>
                </a:solidFill>
                <a:latin typeface="+mn-lt"/>
                <a:ea typeface="+mn-ea"/>
                <a:cs typeface="+mn-cs"/>
              </a:rPr>
              <a:t>, Volume II, Mary Ann Horton and Mary Lou Davis Horton, 1991.</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Catherine Harter</a:t>
            </a:r>
          </a:p>
          <a:p>
            <a:r>
              <a:rPr lang="en-US" dirty="0" smtClean="0"/>
              <a:t>Birth 27 Jun 1822 in Pendleton, West Virginia, United </a:t>
            </a:r>
            <a:r>
              <a:rPr lang="en-US" dirty="0" err="1" smtClean="0"/>
              <a:t>StatesDeath</a:t>
            </a:r>
            <a:r>
              <a:rPr lang="en-US" dirty="0" smtClean="0"/>
              <a:t> 29 Nov 1890 in Ft </a:t>
            </a:r>
            <a:r>
              <a:rPr lang="en-US" dirty="0" err="1" smtClean="0"/>
              <a:t>Seybert</a:t>
            </a:r>
            <a:r>
              <a:rPr lang="en-US" dirty="0" smtClean="0"/>
              <a:t>, Pendleton, West Virginia, United States</a:t>
            </a:r>
          </a:p>
          <a:p>
            <a:r>
              <a:rPr lang="en-US" sz="1200" b="0" i="0" kern="1200" dirty="0" smtClean="0">
                <a:solidFill>
                  <a:schemeClr val="tx1"/>
                </a:solidFill>
                <a:latin typeface="+mn-lt"/>
                <a:ea typeface="+mn-ea"/>
                <a:cs typeface="+mn-cs"/>
              </a:rPr>
              <a:t>m. Philip </a:t>
            </a:r>
            <a:r>
              <a:rPr lang="en-US" sz="1200" b="0" i="0" kern="1200" dirty="0" err="1" smtClean="0">
                <a:solidFill>
                  <a:schemeClr val="tx1"/>
                </a:solidFill>
                <a:latin typeface="+mn-lt"/>
                <a:ea typeface="+mn-ea"/>
                <a:cs typeface="+mn-cs"/>
              </a:rPr>
              <a:t>Nazzlerod</a:t>
            </a:r>
            <a:endParaRPr lang="en-US" sz="1200" b="0" i="0" kern="1200" dirty="0" smtClean="0">
              <a:solidFill>
                <a:schemeClr val="tx1"/>
              </a:solidFill>
              <a:latin typeface="+mn-lt"/>
              <a:ea typeface="+mn-ea"/>
              <a:cs typeface="+mn-cs"/>
            </a:endParaRPr>
          </a:p>
          <a:p>
            <a:r>
              <a:rPr lang="en-US" dirty="0" smtClean="0"/>
              <a:t>Birth 9 Jun 1796 in Pendleton, West Virginia, United </a:t>
            </a:r>
            <a:r>
              <a:rPr lang="en-US" dirty="0" err="1" smtClean="0"/>
              <a:t>StatesDeath</a:t>
            </a:r>
            <a:r>
              <a:rPr lang="en-US" dirty="0" smtClean="0"/>
              <a:t> 22 May 1877 in Ft </a:t>
            </a:r>
            <a:r>
              <a:rPr lang="en-US" dirty="0" err="1" smtClean="0"/>
              <a:t>seybert</a:t>
            </a:r>
            <a:r>
              <a:rPr lang="en-US" dirty="0" smtClean="0"/>
              <a:t>, Pendleton, West Virginia, United States</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The Pendleton County Harter's seem to start in the 1830's and continue to the present ( in Hardy County </a:t>
            </a:r>
            <a:r>
              <a:rPr lang="en-US" sz="1200" b="0" i="0" kern="1200" dirty="0" err="1" smtClean="0">
                <a:solidFill>
                  <a:schemeClr val="tx1"/>
                </a:solidFill>
                <a:latin typeface="+mn-lt"/>
                <a:ea typeface="+mn-ea"/>
                <a:cs typeface="+mn-cs"/>
              </a:rPr>
              <a:t>WVa</a:t>
            </a:r>
            <a:r>
              <a:rPr lang="en-US" sz="1200" b="0" i="0" kern="1200" dirty="0" smtClean="0">
                <a:solidFill>
                  <a:schemeClr val="tx1"/>
                </a:solidFill>
                <a:latin typeface="+mn-lt"/>
                <a:ea typeface="+mn-ea"/>
                <a:cs typeface="+mn-cs"/>
              </a:rPr>
              <a:t> though)all the other </a:t>
            </a:r>
            <a:r>
              <a:rPr lang="en-US" sz="1200" b="0" i="0" kern="1200" dirty="0" err="1" smtClean="0">
                <a:solidFill>
                  <a:schemeClr val="tx1"/>
                </a:solidFill>
                <a:latin typeface="+mn-lt"/>
                <a:ea typeface="+mn-ea"/>
                <a:cs typeface="+mn-cs"/>
              </a:rPr>
              <a:t>Pend.Co</a:t>
            </a:r>
            <a:r>
              <a:rPr lang="en-US" sz="1200" b="0" i="0" kern="1200" dirty="0" smtClean="0">
                <a:solidFill>
                  <a:schemeClr val="tx1"/>
                </a:solidFill>
                <a:latin typeface="+mn-lt"/>
                <a:ea typeface="+mn-ea"/>
                <a:cs typeface="+mn-cs"/>
              </a:rPr>
              <a:t>. Harter's are no longer in that area.</a:t>
            </a:r>
            <a:r>
              <a:rPr lang="en-US" dirty="0" smtClean="0"/>
              <a:t/>
            </a:r>
            <a:br>
              <a:rPr lang="en-US" dirty="0" smtClean="0"/>
            </a:br>
            <a:r>
              <a:rPr lang="en-US" sz="1200" b="0" i="0" kern="1200" dirty="0" smtClean="0">
                <a:solidFill>
                  <a:schemeClr val="tx1"/>
                </a:solidFill>
                <a:latin typeface="+mn-lt"/>
                <a:ea typeface="+mn-ea"/>
                <a:cs typeface="+mn-cs"/>
              </a:rPr>
              <a:t>The Harter's are;</a:t>
            </a:r>
            <a:r>
              <a:rPr lang="en-US" dirty="0" smtClean="0"/>
              <a:t/>
            </a:r>
            <a:br>
              <a:rPr lang="en-US" dirty="0" smtClean="0"/>
            </a:br>
            <a:r>
              <a:rPr lang="en-US" sz="1200" b="0" i="0" kern="1200" dirty="0" smtClean="0">
                <a:solidFill>
                  <a:schemeClr val="tx1"/>
                </a:solidFill>
                <a:latin typeface="+mn-lt"/>
                <a:ea typeface="+mn-ea"/>
                <a:cs typeface="+mn-cs"/>
              </a:rPr>
              <a:t>Simeon Harter-Father</a:t>
            </a:r>
            <a:r>
              <a:rPr lang="en-US" dirty="0" smtClean="0"/>
              <a:t/>
            </a:r>
            <a:br>
              <a:rPr lang="en-US" dirty="0" smtClean="0"/>
            </a:br>
            <a:r>
              <a:rPr lang="en-US" sz="1200" b="0" i="0" kern="1200" dirty="0" smtClean="0">
                <a:solidFill>
                  <a:schemeClr val="tx1"/>
                </a:solidFill>
                <a:latin typeface="+mn-lt"/>
                <a:ea typeface="+mn-ea"/>
                <a:cs typeface="+mn-cs"/>
              </a:rPr>
              <a:t>John Harter- son</a:t>
            </a:r>
            <a:r>
              <a:rPr lang="en-US" dirty="0" smtClean="0"/>
              <a:t/>
            </a:r>
            <a:br>
              <a:rPr lang="en-US" dirty="0" smtClean="0"/>
            </a:br>
            <a:r>
              <a:rPr lang="en-US" sz="1200" b="0" i="0" kern="1200" dirty="0" smtClean="0">
                <a:solidFill>
                  <a:schemeClr val="tx1"/>
                </a:solidFill>
                <a:latin typeface="+mn-lt"/>
                <a:ea typeface="+mn-ea"/>
                <a:cs typeface="+mn-cs"/>
              </a:rPr>
              <a:t>Catherine </a:t>
            </a:r>
            <a:r>
              <a:rPr lang="en-US" sz="1200" b="0" i="0" kern="1200" dirty="0" err="1" smtClean="0">
                <a:solidFill>
                  <a:schemeClr val="tx1"/>
                </a:solidFill>
                <a:latin typeface="+mn-lt"/>
                <a:ea typeface="+mn-ea"/>
                <a:cs typeface="+mn-cs"/>
              </a:rPr>
              <a:t>Nesselrodt</a:t>
            </a:r>
            <a:r>
              <a:rPr lang="en-US" sz="1200" b="0" i="0" kern="1200" dirty="0" smtClean="0">
                <a:solidFill>
                  <a:schemeClr val="tx1"/>
                </a:solidFill>
                <a:latin typeface="+mn-lt"/>
                <a:ea typeface="+mn-ea"/>
                <a:cs typeface="+mn-cs"/>
              </a:rPr>
              <a:t>-daughter married Phillip </a:t>
            </a:r>
            <a:r>
              <a:rPr lang="en-US" sz="1200" b="0" i="0" kern="1200" dirty="0" err="1" smtClean="0">
                <a:solidFill>
                  <a:schemeClr val="tx1"/>
                </a:solidFill>
                <a:latin typeface="+mn-lt"/>
                <a:ea typeface="+mn-ea"/>
                <a:cs typeface="+mn-cs"/>
              </a:rPr>
              <a:t>Nesselrodt</a:t>
            </a:r>
            <a:r>
              <a:rPr lang="en-US" dirty="0" smtClean="0"/>
              <a:t/>
            </a:r>
            <a:br>
              <a:rPr lang="en-US" dirty="0" smtClean="0"/>
            </a:br>
            <a:r>
              <a:rPr lang="en-US" sz="1200" b="0" i="0" kern="1200" dirty="0" smtClean="0">
                <a:solidFill>
                  <a:schemeClr val="tx1"/>
                </a:solidFill>
                <a:latin typeface="+mn-lt"/>
                <a:ea typeface="+mn-ea"/>
                <a:cs typeface="+mn-cs"/>
              </a:rPr>
              <a:t>Peter Harter-son 25th </a:t>
            </a:r>
            <a:r>
              <a:rPr lang="en-US" sz="1200" b="0" i="0" kern="1200" dirty="0" err="1" smtClean="0">
                <a:solidFill>
                  <a:schemeClr val="tx1"/>
                </a:solidFill>
                <a:latin typeface="+mn-lt"/>
                <a:ea typeface="+mn-ea"/>
                <a:cs typeface="+mn-cs"/>
              </a:rPr>
              <a:t>Va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Inf</a:t>
            </a:r>
            <a:r>
              <a:rPr lang="en-US" sz="1200" b="0" i="0" kern="1200" dirty="0" smtClean="0">
                <a:solidFill>
                  <a:schemeClr val="tx1"/>
                </a:solidFill>
                <a:latin typeface="+mn-lt"/>
                <a:ea typeface="+mn-ea"/>
                <a:cs typeface="+mn-cs"/>
              </a:rPr>
              <a:t> 2nd Co K married </a:t>
            </a:r>
            <a:r>
              <a:rPr lang="en-US" sz="1200" b="0" i="0" kern="1200" dirty="0" err="1" smtClean="0">
                <a:solidFill>
                  <a:schemeClr val="tx1"/>
                </a:solidFill>
                <a:latin typeface="+mn-lt"/>
                <a:ea typeface="+mn-ea"/>
                <a:cs typeface="+mn-cs"/>
              </a:rPr>
              <a:t>Susanah</a:t>
            </a:r>
            <a:r>
              <a:rPr lang="en-US" sz="1200" b="0" i="0" kern="1200" dirty="0" smtClean="0">
                <a:solidFill>
                  <a:schemeClr val="tx1"/>
                </a:solidFill>
                <a:latin typeface="+mn-lt"/>
                <a:ea typeface="+mn-ea"/>
                <a:cs typeface="+mn-cs"/>
              </a:rPr>
              <a:t> Coffman</a:t>
            </a:r>
            <a:r>
              <a:rPr lang="en-US" dirty="0" smtClean="0"/>
              <a:t/>
            </a:r>
            <a:br>
              <a:rPr lang="en-US" dirty="0" smtClean="0"/>
            </a:br>
            <a:r>
              <a:rPr lang="en-US" sz="1200" b="0" i="0" kern="1200" dirty="0" smtClean="0">
                <a:solidFill>
                  <a:schemeClr val="tx1"/>
                </a:solidFill>
                <a:latin typeface="+mn-lt"/>
                <a:ea typeface="+mn-ea"/>
                <a:cs typeface="+mn-cs"/>
              </a:rPr>
              <a:t>Hiram Harter-son 18th </a:t>
            </a:r>
            <a:r>
              <a:rPr lang="en-US" sz="1200" b="0" i="0" kern="1200" dirty="0" err="1" smtClean="0">
                <a:solidFill>
                  <a:schemeClr val="tx1"/>
                </a:solidFill>
                <a:latin typeface="+mn-lt"/>
                <a:ea typeface="+mn-ea"/>
                <a:cs typeface="+mn-cs"/>
              </a:rPr>
              <a:t>Va</a:t>
            </a:r>
            <a:r>
              <a:rPr lang="en-US" sz="1200" b="0" i="0" kern="1200" dirty="0" smtClean="0">
                <a:solidFill>
                  <a:schemeClr val="tx1"/>
                </a:solidFill>
                <a:latin typeface="+mn-lt"/>
                <a:ea typeface="+mn-ea"/>
                <a:cs typeface="+mn-cs"/>
              </a:rPr>
              <a:t> Cav.</a:t>
            </a:r>
          </a:p>
          <a:p>
            <a:r>
              <a:rPr lang="en-US" sz="1200" b="0" i="0" kern="1200" dirty="0" smtClean="0">
                <a:solidFill>
                  <a:schemeClr val="tx1"/>
                </a:solidFill>
                <a:latin typeface="+mn-lt"/>
                <a:ea typeface="+mn-ea"/>
                <a:cs typeface="+mn-cs"/>
              </a:rPr>
              <a:t>(http://www.genealogy.com/forum/surnames/topics/harter/198/)</a:t>
            </a:r>
          </a:p>
        </p:txBody>
      </p:sp>
      <p:sp>
        <p:nvSpPr>
          <p:cNvPr id="4" name="Slide Number Placeholder 3"/>
          <p:cNvSpPr>
            <a:spLocks noGrp="1"/>
          </p:cNvSpPr>
          <p:nvPr>
            <p:ph type="sldNum" sz="quarter" idx="10"/>
          </p:nvPr>
        </p:nvSpPr>
        <p:spPr/>
        <p:txBody>
          <a:bodyPr/>
          <a:lstStyle/>
          <a:p>
            <a:fld id="{D9592611-9919-4AD4-9A86-BC61723D15B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Asenith’s</a:t>
            </a:r>
            <a:r>
              <a:rPr lang="en-US" dirty="0" smtClean="0"/>
              <a:t> Daughter - Sarah Harter </a:t>
            </a:r>
            <a:r>
              <a:rPr lang="en-US" dirty="0" err="1" smtClean="0"/>
              <a:t>Overholser</a:t>
            </a:r>
            <a:r>
              <a:rPr lang="en-US" dirty="0" smtClean="0"/>
              <a:t> &amp; Isaac</a:t>
            </a:r>
            <a:r>
              <a:rPr lang="en-US" baseline="0" dirty="0" smtClean="0"/>
              <a:t> </a:t>
            </a:r>
            <a:r>
              <a:rPr lang="en-US" baseline="0" dirty="0" err="1" smtClean="0"/>
              <a:t>Overholser</a:t>
            </a:r>
            <a:r>
              <a:rPr lang="en-US" baseline="0" dirty="0" smtClean="0"/>
              <a:t> buried here.</a:t>
            </a:r>
          </a:p>
          <a:p>
            <a:r>
              <a:rPr lang="en-US" baseline="0" dirty="0" smtClean="0"/>
              <a:t>Daniel </a:t>
            </a:r>
            <a:r>
              <a:rPr lang="en-US" baseline="0" smtClean="0"/>
              <a:t>Yankee 1863-1939 buried here</a:t>
            </a:r>
            <a:endParaRPr lang="en-US" dirty="0"/>
          </a:p>
        </p:txBody>
      </p:sp>
      <p:sp>
        <p:nvSpPr>
          <p:cNvPr id="4" name="Slide Number Placeholder 3"/>
          <p:cNvSpPr>
            <a:spLocks noGrp="1"/>
          </p:cNvSpPr>
          <p:nvPr>
            <p:ph type="sldNum" sz="quarter" idx="10"/>
          </p:nvPr>
        </p:nvSpPr>
        <p:spPr/>
        <p:txBody>
          <a:bodyPr/>
          <a:lstStyle/>
          <a:p>
            <a:fld id="{E20BAE69-3C0C-46C2-B92B-C02A011AA7F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http://www.findagrave.com/cgi-bin/fg.cgi?page=gr&amp;GSln=yankie&amp;GSiman=1&amp;GScid=41854&amp;GRid=84832350&amp;</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 </a:t>
            </a:r>
            <a:r>
              <a:rPr lang="en-US" dirty="0" err="1" smtClean="0"/>
              <a:t>Cutlip</a:t>
            </a:r>
            <a:r>
              <a:rPr lang="en-US" dirty="0" smtClean="0"/>
              <a:t> Heffner (Catharine )—voter, 1799—d. 1833 — </a:t>
            </a:r>
            <a:r>
              <a:rPr lang="en-US" dirty="0" err="1" smtClean="0"/>
              <a:t>Sweedland</a:t>
            </a:r>
            <a:r>
              <a:rPr lang="en-US" dirty="0" smtClean="0"/>
              <a:t> — related to the Heveners—ch.—1. John (Ruth </a:t>
            </a:r>
            <a:r>
              <a:rPr lang="en-US" dirty="0" err="1" smtClean="0"/>
              <a:t>Keister</a:t>
            </a:r>
            <a:r>
              <a:rPr lang="en-US" dirty="0" smtClean="0"/>
              <a:t>)-m. 1807. 2. </a:t>
            </a:r>
            <a:r>
              <a:rPr lang="en-US" dirty="0" err="1" smtClean="0"/>
              <a:t>Cutlip</a:t>
            </a:r>
            <a:r>
              <a:rPr lang="en-US" dirty="0" smtClean="0"/>
              <a:t>. 3. Susannah. 4. Jemima. 5. Catharine (</a:t>
            </a:r>
            <a:r>
              <a:rPr lang="en-US" dirty="0" err="1" smtClean="0"/>
              <a:t>GeorgeMumbert</a:t>
            </a:r>
            <a:r>
              <a:rPr lang="en-US" dirty="0" smtClean="0"/>
              <a:t>)—m. 1810. 6. Jacob. 7. Peter. 8. Mary ( </a:t>
            </a:r>
            <a:r>
              <a:rPr lang="en-US" dirty="0" err="1" smtClean="0"/>
              <a:t>Kessner</a:t>
            </a:r>
            <a:r>
              <a:rPr lang="en-US" dirty="0" smtClean="0"/>
              <a:t>). 9. Elizabeth ( Harter). </a:t>
            </a:r>
            <a:endParaRPr lang="en-US" sz="1200" b="0"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heffner</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Replies: 4</a:t>
            </a:r>
          </a:p>
          <a:p>
            <a:r>
              <a:rPr lang="en-US" sz="1200" b="0" i="0" kern="1200" dirty="0" smtClean="0">
                <a:solidFill>
                  <a:schemeClr val="tx1"/>
                </a:solidFill>
                <a:latin typeface="+mn-lt"/>
                <a:ea typeface="+mn-ea"/>
                <a:cs typeface="+mn-cs"/>
              </a:rPr>
              <a:t>Re: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heffner</a:t>
            </a:r>
            <a:endParaRPr lang="en-US" sz="1200" b="0" i="0" kern="1200" dirty="0" smtClean="0">
              <a:solidFill>
                <a:schemeClr val="tx1"/>
              </a:solidFill>
              <a:latin typeface="+mn-lt"/>
              <a:ea typeface="+mn-ea"/>
              <a:cs typeface="+mn-cs"/>
            </a:endParaRPr>
          </a:p>
          <a:p>
            <a:r>
              <a:rPr lang="en-US" sz="1200" b="0" i="0" u="none" strike="noStrike" kern="1200" dirty="0" smtClean="0">
                <a:solidFill>
                  <a:schemeClr val="tx1"/>
                </a:solidFill>
                <a:latin typeface="+mn-lt"/>
                <a:ea typeface="+mn-ea"/>
                <a:cs typeface="+mn-cs"/>
                <a:hlinkClick r:id="rId3"/>
              </a:rPr>
              <a:t> cannonsmc59</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4"/>
              </a:rPr>
              <a:t>View posts</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Posted: 7 Jul 2016 9:13AM GMT</a:t>
            </a:r>
          </a:p>
          <a:p>
            <a:r>
              <a:rPr lang="en-US" sz="1200" b="0" i="0" kern="1200" dirty="0" smtClean="0">
                <a:solidFill>
                  <a:schemeClr val="tx1"/>
                </a:solidFill>
                <a:latin typeface="+mn-lt"/>
                <a:ea typeface="+mn-ea"/>
                <a:cs typeface="+mn-cs"/>
              </a:rPr>
              <a:t>Classification: Query</a:t>
            </a:r>
          </a:p>
          <a:p>
            <a:r>
              <a:rPr lang="en-US" sz="1200" b="0" i="0" kern="1200" dirty="0" smtClean="0">
                <a:solidFill>
                  <a:schemeClr val="tx1"/>
                </a:solidFill>
                <a:latin typeface="+mn-lt"/>
                <a:ea typeface="+mn-ea"/>
                <a:cs typeface="+mn-cs"/>
              </a:rPr>
              <a:t>The good news is that you can read "A History of Pendleton County, WV." On </a:t>
            </a:r>
            <a:r>
              <a:rPr lang="en-US" sz="1200" b="0" i="0" kern="1200" dirty="0" err="1" smtClean="0">
                <a:solidFill>
                  <a:schemeClr val="tx1"/>
                </a:solidFill>
                <a:latin typeface="+mn-lt"/>
                <a:ea typeface="+mn-ea"/>
                <a:cs typeface="+mn-cs"/>
              </a:rPr>
              <a:t>GoogleBooks</a:t>
            </a:r>
            <a:r>
              <a:rPr lang="en-US" sz="1200" b="0" i="0" kern="1200" dirty="0" smtClean="0">
                <a:solidFill>
                  <a:schemeClr val="tx1"/>
                </a:solidFill>
                <a:latin typeface="+mn-lt"/>
                <a:ea typeface="+mn-ea"/>
                <a:cs typeface="+mn-cs"/>
              </a:rPr>
              <a:t>, it's easy to use the search engine for the book to find specific people.</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By the way, I did another Google search this morning and found a book that is not on the Internet--could be the one you're referring to. It's called </a:t>
            </a:r>
            <a:r>
              <a:rPr lang="en-US" sz="1200" b="0" i="0" kern="1200" dirty="0" err="1" smtClean="0">
                <a:solidFill>
                  <a:schemeClr val="tx1"/>
                </a:solidFill>
                <a:latin typeface="+mn-lt"/>
                <a:ea typeface="+mn-ea"/>
                <a:cs typeface="+mn-cs"/>
              </a:rPr>
              <a:t>Heavner</a:t>
            </a:r>
            <a:r>
              <a:rPr lang="en-US" sz="1200" b="0" i="0" kern="1200" dirty="0" smtClean="0">
                <a:solidFill>
                  <a:schemeClr val="tx1"/>
                </a:solidFill>
                <a:latin typeface="+mn-lt"/>
                <a:ea typeface="+mn-ea"/>
                <a:cs typeface="+mn-cs"/>
              </a:rPr>
              <a:t>-Hefner-</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of the Virginias and was written in 1998 by a descendant named Dennis N. </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This family history book is in a number of genealogy libraries though. I was able to see a brief clip of the book and saw that this author believes that the Frederick County </a:t>
            </a:r>
            <a:r>
              <a:rPr lang="en-US" sz="1200" b="0" i="0" kern="1200" dirty="0" err="1" smtClean="0">
                <a:solidFill>
                  <a:schemeClr val="tx1"/>
                </a:solidFill>
                <a:latin typeface="+mn-lt"/>
                <a:ea typeface="+mn-ea"/>
                <a:cs typeface="+mn-cs"/>
              </a:rPr>
              <a:t>Haefners</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Schaeffers</a:t>
            </a:r>
            <a:r>
              <a:rPr lang="en-US" sz="1200" b="0" i="0" kern="1200" dirty="0" smtClean="0">
                <a:solidFill>
                  <a:schemeClr val="tx1"/>
                </a:solidFill>
                <a:latin typeface="+mn-lt"/>
                <a:ea typeface="+mn-ea"/>
                <a:cs typeface="+mn-cs"/>
              </a:rPr>
              <a:t> I referenced in the earlier emails are the correct ones. The pages in this book that seem relevant are pages 398-400. There seems to be more on pg. 417 about Johan </a:t>
            </a:r>
            <a:r>
              <a:rPr lang="en-US" sz="1200" b="0" i="0" kern="1200" dirty="0" err="1" smtClean="0">
                <a:solidFill>
                  <a:schemeClr val="tx1"/>
                </a:solidFill>
                <a:latin typeface="+mn-lt"/>
                <a:ea typeface="+mn-ea"/>
                <a:cs typeface="+mn-cs"/>
              </a:rPr>
              <a:t>Heafner</a:t>
            </a:r>
            <a:r>
              <a:rPr lang="en-US" sz="1200" b="0" i="0" kern="1200" dirty="0" smtClean="0">
                <a:solidFill>
                  <a:schemeClr val="tx1"/>
                </a:solidFill>
                <a:latin typeface="+mn-lt"/>
                <a:ea typeface="+mn-ea"/>
                <a:cs typeface="+mn-cs"/>
              </a:rPr>
              <a:t>, the father of </a:t>
            </a:r>
            <a:r>
              <a:rPr lang="en-US" sz="1200" b="0" i="0" kern="1200" dirty="0" err="1" smtClean="0">
                <a:solidFill>
                  <a:schemeClr val="tx1"/>
                </a:solidFill>
                <a:latin typeface="+mn-lt"/>
                <a:ea typeface="+mn-ea"/>
                <a:cs typeface="+mn-cs"/>
              </a:rPr>
              <a:t>Gotlieb</a:t>
            </a:r>
            <a:r>
              <a:rPr lang="en-US" sz="1200" b="0" i="0" kern="1200" dirty="0" smtClean="0">
                <a:solidFill>
                  <a:schemeClr val="tx1"/>
                </a:solidFill>
                <a:latin typeface="+mn-lt"/>
                <a:ea typeface="+mn-ea"/>
                <a:cs typeface="+mn-cs"/>
              </a:rPr>
              <a:t>/</a:t>
            </a:r>
            <a:r>
              <a:rPr lang="en-US" sz="1200" b="0" i="0" kern="1200" dirty="0" err="1" smtClean="0">
                <a:solidFill>
                  <a:schemeClr val="tx1"/>
                </a:solidFill>
                <a:latin typeface="+mn-lt"/>
                <a:ea typeface="+mn-ea"/>
                <a:cs typeface="+mn-cs"/>
              </a:rPr>
              <a:t>Cutlif</a:t>
            </a:r>
            <a:r>
              <a:rPr lang="en-US" sz="1200" b="0" i="0" kern="1200" dirty="0" smtClean="0">
                <a:solidFill>
                  <a:schemeClr val="tx1"/>
                </a:solidFill>
                <a:latin typeface="+mn-lt"/>
                <a:ea typeface="+mn-ea"/>
                <a:cs typeface="+mn-cs"/>
              </a:rPr>
              <a:t> Sr. When I did a search of that book, I found one section called "Jacob," so I think this is the book, you are referring to that's in Harrisburg and other places.</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I really don't know a lot about the </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line. A relative compiled a genealogy history of my mother's line and knew that Hannah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(wife of Jonathan Wesley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was the daughter of Philip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and Mary </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I was seeing what I could find on the Internet about them when I came across your post and thought I'd share what I've been finding. In our family history book, there is a photo of Jonathan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and Hannah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They moved west living in Missouri and Illinois. Jonathan and Hannah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are buried in Illinois and can be found on Find a Grave.</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Therefore, you may have more stories than I do!</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Sharon</a:t>
            </a:r>
          </a:p>
          <a:p>
            <a:r>
              <a:rPr lang="en-US" sz="1200" b="0" i="0" kern="1200" dirty="0" smtClean="0">
                <a:solidFill>
                  <a:schemeClr val="tx1"/>
                </a:solidFill>
                <a:latin typeface="+mn-lt"/>
                <a:ea typeface="+mn-ea"/>
                <a:cs typeface="+mn-cs"/>
              </a:rPr>
              <a:t>2.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heffner</a:t>
            </a:r>
            <a:endParaRPr lang="en-US" sz="1200" b="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Replies: 4</a:t>
            </a:r>
          </a:p>
          <a:p>
            <a:r>
              <a:rPr lang="en-US" sz="1200" b="0" i="0" kern="1200" dirty="0" smtClean="0">
                <a:solidFill>
                  <a:schemeClr val="tx1"/>
                </a:solidFill>
                <a:latin typeface="+mn-lt"/>
                <a:ea typeface="+mn-ea"/>
                <a:cs typeface="+mn-cs"/>
              </a:rPr>
              <a:t>Re: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heffner</a:t>
            </a:r>
            <a:endParaRPr lang="en-US" sz="1200" b="0" i="0" kern="1200" dirty="0" smtClean="0">
              <a:solidFill>
                <a:schemeClr val="tx1"/>
              </a:solidFill>
              <a:latin typeface="+mn-lt"/>
              <a:ea typeface="+mn-ea"/>
              <a:cs typeface="+mn-cs"/>
            </a:endParaRPr>
          </a:p>
          <a:p>
            <a:r>
              <a:rPr lang="en-US" sz="1200" u="none" strike="noStrike" kern="1200" dirty="0" smtClean="0">
                <a:solidFill>
                  <a:schemeClr val="tx1"/>
                </a:solidFill>
                <a:latin typeface="+mn-lt"/>
                <a:ea typeface="+mn-ea"/>
                <a:cs typeface="+mn-cs"/>
                <a:hlinkClick r:id="rId5"/>
              </a:rPr>
              <a:t> </a:t>
            </a:r>
            <a:r>
              <a:rPr lang="en-US" sz="1200" u="none" strike="noStrike" kern="1200" dirty="0" err="1" smtClean="0">
                <a:solidFill>
                  <a:schemeClr val="tx1"/>
                </a:solidFill>
                <a:latin typeface="+mn-lt"/>
                <a:ea typeface="+mn-ea"/>
                <a:cs typeface="+mn-cs"/>
                <a:hlinkClick r:id="rId5"/>
              </a:rPr>
              <a:t>mandsdietz</a:t>
            </a:r>
            <a:r>
              <a:rPr lang="en-US" dirty="0" smtClean="0"/>
              <a:t>  (</a:t>
            </a:r>
            <a:r>
              <a:rPr lang="en-US" sz="1200" u="none" strike="noStrike" kern="1200" dirty="0" smtClean="0">
                <a:solidFill>
                  <a:schemeClr val="tx1"/>
                </a:solidFill>
                <a:latin typeface="+mn-lt"/>
                <a:ea typeface="+mn-ea"/>
                <a:cs typeface="+mn-cs"/>
                <a:hlinkClick r:id="rId6"/>
              </a:rPr>
              <a:t>View posts</a:t>
            </a:r>
            <a:r>
              <a:rPr lang="en-US" dirty="0" smtClean="0"/>
              <a:t>)</a:t>
            </a:r>
          </a:p>
          <a:p>
            <a:r>
              <a:rPr lang="en-US" sz="1200" kern="1200" dirty="0" smtClean="0">
                <a:solidFill>
                  <a:schemeClr val="tx1"/>
                </a:solidFill>
                <a:latin typeface="+mn-lt"/>
                <a:ea typeface="+mn-ea"/>
                <a:cs typeface="+mn-cs"/>
              </a:rPr>
              <a:t>Posted: 7 Jul 2016 8:22AM GMT</a:t>
            </a:r>
          </a:p>
          <a:p>
            <a:r>
              <a:rPr lang="en-US" sz="1200" kern="1200" dirty="0" smtClean="0">
                <a:solidFill>
                  <a:schemeClr val="tx1"/>
                </a:solidFill>
                <a:latin typeface="+mn-lt"/>
                <a:ea typeface="+mn-ea"/>
                <a:cs typeface="+mn-cs"/>
              </a:rPr>
              <a:t>Classification: Query</a:t>
            </a:r>
          </a:p>
          <a:p>
            <a:r>
              <a:rPr lang="en-US" sz="1200" kern="1200" dirty="0" smtClean="0">
                <a:solidFill>
                  <a:schemeClr val="tx1"/>
                </a:solidFill>
                <a:latin typeface="+mn-lt"/>
                <a:ea typeface="+mn-ea"/>
                <a:cs typeface="+mn-cs"/>
              </a:rPr>
              <a:t>Surnames: </a:t>
            </a:r>
            <a:r>
              <a:rPr lang="en-US" sz="1200" kern="1200" dirty="0" err="1" smtClean="0">
                <a:solidFill>
                  <a:schemeClr val="tx1"/>
                </a:solidFill>
                <a:latin typeface="+mn-lt"/>
                <a:ea typeface="+mn-ea"/>
                <a:cs typeface="+mn-cs"/>
              </a:rPr>
              <a:t>Hevner</a:t>
            </a:r>
            <a:r>
              <a:rPr lang="en-US" sz="1200" kern="1200" dirty="0" smtClean="0">
                <a:solidFill>
                  <a:schemeClr val="tx1"/>
                </a:solidFill>
                <a:latin typeface="+mn-lt"/>
                <a:ea typeface="+mn-ea"/>
                <a:cs typeface="+mn-cs"/>
              </a:rPr>
              <a:t>, Miller</a:t>
            </a:r>
          </a:p>
          <a:p>
            <a:r>
              <a:rPr lang="en-US" sz="1200" b="0" i="0" kern="1200" dirty="0" smtClean="0">
                <a:solidFill>
                  <a:schemeClr val="tx1"/>
                </a:solidFill>
                <a:latin typeface="+mn-lt"/>
                <a:ea typeface="+mn-ea"/>
                <a:cs typeface="+mn-cs"/>
              </a:rPr>
              <a:t>oh thank you, Mary's descendant. I have not read Pendleton's history for ages, probably did not know he was a 3g </a:t>
            </a:r>
            <a:r>
              <a:rPr lang="en-US" sz="1200" b="0" i="0" kern="1200" dirty="0" err="1" smtClean="0">
                <a:solidFill>
                  <a:schemeClr val="tx1"/>
                </a:solidFill>
                <a:latin typeface="+mn-lt"/>
                <a:ea typeface="+mn-ea"/>
                <a:cs typeface="+mn-cs"/>
              </a:rPr>
              <a:t>gf</a:t>
            </a:r>
            <a:r>
              <a:rPr lang="en-US" sz="1200" b="0" i="0" kern="1200" dirty="0" smtClean="0">
                <a:solidFill>
                  <a:schemeClr val="tx1"/>
                </a:solidFill>
                <a:latin typeface="+mn-lt"/>
                <a:ea typeface="+mn-ea"/>
                <a:cs typeface="+mn-cs"/>
              </a:rPr>
              <a:t>, much less related. have u seen the book by the descendant that traces back to - I believe </a:t>
            </a:r>
            <a:r>
              <a:rPr lang="en-US" sz="1200" b="0" i="0" kern="1200" dirty="0" err="1" smtClean="0">
                <a:solidFill>
                  <a:schemeClr val="tx1"/>
                </a:solidFill>
                <a:latin typeface="+mn-lt"/>
                <a:ea typeface="+mn-ea"/>
                <a:cs typeface="+mn-cs"/>
              </a:rPr>
              <a:t>it''s</a:t>
            </a:r>
            <a:r>
              <a:rPr lang="en-US" sz="1200" b="0" i="0" kern="1200" dirty="0" smtClean="0">
                <a:solidFill>
                  <a:schemeClr val="tx1"/>
                </a:solidFill>
                <a:latin typeface="+mn-lt"/>
                <a:ea typeface="+mn-ea"/>
                <a:cs typeface="+mn-cs"/>
              </a:rPr>
              <a:t> Jacob? I know there's a copy in Moorefield, WV and also in Harrisonburg, VA, I think at the college/university. I would think there would be a copy somewhere in Pendleton Co.</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My line is thru Chloe Diana/Flora/</a:t>
            </a:r>
            <a:r>
              <a:rPr lang="en-US" sz="1200" b="0" i="0" kern="1200" dirty="0" err="1" smtClean="0">
                <a:solidFill>
                  <a:schemeClr val="tx1"/>
                </a:solidFill>
                <a:latin typeface="+mn-lt"/>
                <a:ea typeface="+mn-ea"/>
                <a:cs typeface="+mn-cs"/>
              </a:rPr>
              <a:t>Hora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Hevner</a:t>
            </a:r>
            <a:r>
              <a:rPr lang="en-US" sz="1200" b="0" i="0" kern="1200" dirty="0" smtClean="0">
                <a:solidFill>
                  <a:schemeClr val="tx1"/>
                </a:solidFill>
                <a:latin typeface="+mn-lt"/>
                <a:ea typeface="+mn-ea"/>
                <a:cs typeface="+mn-cs"/>
              </a:rPr>
              <a:t>, a daughter of the second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I'd love to know any stories about the family and the fathers/</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1 and 2. Called Annie, a sister Elizabeth, married a brother to my </a:t>
            </a:r>
            <a:r>
              <a:rPr lang="en-US" sz="1200" b="0" i="0" kern="1200" dirty="0" err="1" smtClean="0">
                <a:solidFill>
                  <a:schemeClr val="tx1"/>
                </a:solidFill>
                <a:latin typeface="+mn-lt"/>
                <a:ea typeface="+mn-ea"/>
                <a:cs typeface="+mn-cs"/>
              </a:rPr>
              <a:t>gg</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gf</a:t>
            </a:r>
            <a:r>
              <a:rPr lang="en-US" sz="1200" b="0" i="0" kern="1200" dirty="0" smtClean="0">
                <a:solidFill>
                  <a:schemeClr val="tx1"/>
                </a:solidFill>
                <a:latin typeface="+mn-lt"/>
                <a:ea typeface="+mn-ea"/>
                <a:cs typeface="+mn-cs"/>
              </a:rPr>
              <a:t> :Morgan Wm Miller. She was called Lizzie. At times however, I am not certain she is in this family. But I know the relationships so it has to be since Annie is in this family, albeit with a butchered name every time until she was an adult.</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s</a:t>
            </a:r>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3.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heffner</a:t>
            </a:r>
            <a:endParaRPr lang="en-US" sz="1200" b="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Replies: 4</a:t>
            </a:r>
          </a:p>
          <a:p>
            <a:r>
              <a:rPr lang="en-US" sz="1200" b="0" i="0" kern="1200" dirty="0" smtClean="0">
                <a:solidFill>
                  <a:schemeClr val="tx1"/>
                </a:solidFill>
                <a:latin typeface="+mn-lt"/>
                <a:ea typeface="+mn-ea"/>
                <a:cs typeface="+mn-cs"/>
              </a:rPr>
              <a:t>Re: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heffner</a:t>
            </a:r>
            <a:endParaRPr lang="en-US" sz="1200" b="0" i="0" kern="1200" dirty="0" smtClean="0">
              <a:solidFill>
                <a:schemeClr val="tx1"/>
              </a:solidFill>
              <a:latin typeface="+mn-lt"/>
              <a:ea typeface="+mn-ea"/>
              <a:cs typeface="+mn-cs"/>
            </a:endParaRPr>
          </a:p>
          <a:p>
            <a:r>
              <a:rPr lang="en-US" sz="1200" u="none" strike="noStrike" kern="1200" dirty="0" smtClean="0">
                <a:solidFill>
                  <a:schemeClr val="tx1"/>
                </a:solidFill>
                <a:latin typeface="+mn-lt"/>
                <a:ea typeface="+mn-ea"/>
                <a:cs typeface="+mn-cs"/>
                <a:hlinkClick r:id="rId3"/>
              </a:rPr>
              <a:t> cannonsmc59</a:t>
            </a:r>
            <a:r>
              <a:rPr lang="en-US" dirty="0" smtClean="0"/>
              <a:t>  (</a:t>
            </a:r>
            <a:r>
              <a:rPr lang="en-US" sz="1200" u="none" strike="noStrike" kern="1200" dirty="0" smtClean="0">
                <a:solidFill>
                  <a:schemeClr val="tx1"/>
                </a:solidFill>
                <a:latin typeface="+mn-lt"/>
                <a:ea typeface="+mn-ea"/>
                <a:cs typeface="+mn-cs"/>
                <a:hlinkClick r:id="rId4"/>
              </a:rPr>
              <a:t>View posts</a:t>
            </a:r>
            <a:r>
              <a:rPr lang="en-US" dirty="0" smtClean="0"/>
              <a:t>)</a:t>
            </a:r>
          </a:p>
          <a:p>
            <a:r>
              <a:rPr lang="en-US" sz="1200" kern="1200" dirty="0" smtClean="0">
                <a:solidFill>
                  <a:schemeClr val="tx1"/>
                </a:solidFill>
                <a:latin typeface="+mn-lt"/>
                <a:ea typeface="+mn-ea"/>
                <a:cs typeface="+mn-cs"/>
              </a:rPr>
              <a:t>Posted: 7 Jul 2016 9:13AM GMT</a:t>
            </a:r>
          </a:p>
          <a:p>
            <a:r>
              <a:rPr lang="en-US" sz="1200" kern="1200" dirty="0" smtClean="0">
                <a:solidFill>
                  <a:schemeClr val="tx1"/>
                </a:solidFill>
                <a:latin typeface="+mn-lt"/>
                <a:ea typeface="+mn-ea"/>
                <a:cs typeface="+mn-cs"/>
              </a:rPr>
              <a:t>Classification: Query</a:t>
            </a:r>
          </a:p>
          <a:p>
            <a:r>
              <a:rPr lang="en-US" sz="1200" b="0" i="0" kern="1200" dirty="0" smtClean="0">
                <a:solidFill>
                  <a:schemeClr val="tx1"/>
                </a:solidFill>
                <a:latin typeface="+mn-lt"/>
                <a:ea typeface="+mn-ea"/>
                <a:cs typeface="+mn-cs"/>
              </a:rPr>
              <a:t>The good news is that you can read "A History of Pendleton County, WV." On </a:t>
            </a:r>
            <a:r>
              <a:rPr lang="en-US" sz="1200" b="0" i="0" kern="1200" dirty="0" err="1" smtClean="0">
                <a:solidFill>
                  <a:schemeClr val="tx1"/>
                </a:solidFill>
                <a:latin typeface="+mn-lt"/>
                <a:ea typeface="+mn-ea"/>
                <a:cs typeface="+mn-cs"/>
              </a:rPr>
              <a:t>GoogleBooks</a:t>
            </a:r>
            <a:r>
              <a:rPr lang="en-US" sz="1200" b="0" i="0" kern="1200" dirty="0" smtClean="0">
                <a:solidFill>
                  <a:schemeClr val="tx1"/>
                </a:solidFill>
                <a:latin typeface="+mn-lt"/>
                <a:ea typeface="+mn-ea"/>
                <a:cs typeface="+mn-cs"/>
              </a:rPr>
              <a:t>, it's easy to use the search engine for the book to find specific people.</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By the way, I did another Google search this morning and found a book that is not on the Internet--could be the one you're referring to. It's called </a:t>
            </a:r>
            <a:r>
              <a:rPr lang="en-US" sz="1200" b="0" i="0" kern="1200" dirty="0" err="1" smtClean="0">
                <a:solidFill>
                  <a:schemeClr val="tx1"/>
                </a:solidFill>
                <a:latin typeface="+mn-lt"/>
                <a:ea typeface="+mn-ea"/>
                <a:cs typeface="+mn-cs"/>
              </a:rPr>
              <a:t>Heavner</a:t>
            </a:r>
            <a:r>
              <a:rPr lang="en-US" sz="1200" b="0" i="0" kern="1200" dirty="0" smtClean="0">
                <a:solidFill>
                  <a:schemeClr val="tx1"/>
                </a:solidFill>
                <a:latin typeface="+mn-lt"/>
                <a:ea typeface="+mn-ea"/>
                <a:cs typeface="+mn-cs"/>
              </a:rPr>
              <a:t>-Hefner-</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of the Virginias and was written in 1998 by a descendant named Dennis N. </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This family history book is in a number of genealogy libraries though. I was able to see a brief clip of the book and saw that this author believes that the Frederick County </a:t>
            </a:r>
            <a:r>
              <a:rPr lang="en-US" sz="1200" b="0" i="0" kern="1200" dirty="0" err="1" smtClean="0">
                <a:solidFill>
                  <a:schemeClr val="tx1"/>
                </a:solidFill>
                <a:latin typeface="+mn-lt"/>
                <a:ea typeface="+mn-ea"/>
                <a:cs typeface="+mn-cs"/>
              </a:rPr>
              <a:t>Haefners</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Schaeffers</a:t>
            </a:r>
            <a:r>
              <a:rPr lang="en-US" sz="1200" b="0" i="0" kern="1200" dirty="0" smtClean="0">
                <a:solidFill>
                  <a:schemeClr val="tx1"/>
                </a:solidFill>
                <a:latin typeface="+mn-lt"/>
                <a:ea typeface="+mn-ea"/>
                <a:cs typeface="+mn-cs"/>
              </a:rPr>
              <a:t> I referenced in the earlier emails are the correct ones. The pages in this book that seem relevant are pages 398-400. There seems to be more on pg. 417 about Johan </a:t>
            </a:r>
            <a:r>
              <a:rPr lang="en-US" sz="1200" b="0" i="0" kern="1200" dirty="0" err="1" smtClean="0">
                <a:solidFill>
                  <a:schemeClr val="tx1"/>
                </a:solidFill>
                <a:latin typeface="+mn-lt"/>
                <a:ea typeface="+mn-ea"/>
                <a:cs typeface="+mn-cs"/>
              </a:rPr>
              <a:t>Heafner</a:t>
            </a:r>
            <a:r>
              <a:rPr lang="en-US" sz="1200" b="0" i="0" kern="1200" dirty="0" smtClean="0">
                <a:solidFill>
                  <a:schemeClr val="tx1"/>
                </a:solidFill>
                <a:latin typeface="+mn-lt"/>
                <a:ea typeface="+mn-ea"/>
                <a:cs typeface="+mn-cs"/>
              </a:rPr>
              <a:t>, the father of </a:t>
            </a:r>
            <a:r>
              <a:rPr lang="en-US" sz="1200" b="0" i="0" kern="1200" dirty="0" err="1" smtClean="0">
                <a:solidFill>
                  <a:schemeClr val="tx1"/>
                </a:solidFill>
                <a:latin typeface="+mn-lt"/>
                <a:ea typeface="+mn-ea"/>
                <a:cs typeface="+mn-cs"/>
              </a:rPr>
              <a:t>Gotlieb</a:t>
            </a:r>
            <a:r>
              <a:rPr lang="en-US" sz="1200" b="0" i="0" kern="1200" dirty="0" smtClean="0">
                <a:solidFill>
                  <a:schemeClr val="tx1"/>
                </a:solidFill>
                <a:latin typeface="+mn-lt"/>
                <a:ea typeface="+mn-ea"/>
                <a:cs typeface="+mn-cs"/>
              </a:rPr>
              <a:t>/</a:t>
            </a:r>
            <a:r>
              <a:rPr lang="en-US" sz="1200" b="0" i="0" kern="1200" dirty="0" err="1" smtClean="0">
                <a:solidFill>
                  <a:schemeClr val="tx1"/>
                </a:solidFill>
                <a:latin typeface="+mn-lt"/>
                <a:ea typeface="+mn-ea"/>
                <a:cs typeface="+mn-cs"/>
              </a:rPr>
              <a:t>Cutlif</a:t>
            </a:r>
            <a:r>
              <a:rPr lang="en-US" sz="1200" b="0" i="0" kern="1200" dirty="0" smtClean="0">
                <a:solidFill>
                  <a:schemeClr val="tx1"/>
                </a:solidFill>
                <a:latin typeface="+mn-lt"/>
                <a:ea typeface="+mn-ea"/>
                <a:cs typeface="+mn-cs"/>
              </a:rPr>
              <a:t> Sr. When I did a search of that book, I found one section called "Jacob," so I think this is the book, you are referring to that's in Harrisburg and other places.</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I really don't know a lot about the </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line. A relative compiled a genealogy history of my mother's line and knew that Hannah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(wife of Jonathan Wesley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was the daughter of Philip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and Mary </a:t>
            </a:r>
            <a:r>
              <a:rPr lang="en-US" sz="1200" b="0" i="0" kern="1200" dirty="0" err="1" smtClean="0">
                <a:solidFill>
                  <a:schemeClr val="tx1"/>
                </a:solidFill>
                <a:latin typeface="+mn-lt"/>
                <a:ea typeface="+mn-ea"/>
                <a:cs typeface="+mn-cs"/>
              </a:rPr>
              <a:t>Hevener</a:t>
            </a:r>
            <a:r>
              <a:rPr lang="en-US" sz="1200" b="0" i="0" kern="1200" dirty="0" smtClean="0">
                <a:solidFill>
                  <a:schemeClr val="tx1"/>
                </a:solidFill>
                <a:latin typeface="+mn-lt"/>
                <a:ea typeface="+mn-ea"/>
                <a:cs typeface="+mn-cs"/>
              </a:rPr>
              <a:t>. I was seeing what I could find on the Internet about them when I came across your post and thought I'd share what I've been finding. In our family history book, there is a photo of Jonathan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and Hannah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They moved west living in Missouri and Illinois. Jonathan and Hannah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are buried in Illinois and can be found on Find a Grave.</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Therefore, you may have more stories than I do!</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Sharon</a:t>
            </a:r>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dirty="0" err="1" smtClean="0"/>
              <a:t>Hevener</a:t>
            </a:r>
            <a:r>
              <a:rPr lang="en-US" dirty="0" smtClean="0"/>
              <a:t>. (A.) The first name we find is William, appointed road overseer in 1756. He appears to have lived on the original </a:t>
            </a:r>
            <a:r>
              <a:rPr lang="en-US" dirty="0" err="1" smtClean="0"/>
              <a:t>Hevener</a:t>
            </a:r>
            <a:r>
              <a:rPr lang="en-US" dirty="0" smtClean="0"/>
              <a:t> farm beginning a mile below Brandywine. He is then lost sight of, and may have been one of the killed at Fort </a:t>
            </a:r>
            <a:r>
              <a:rPr lang="en-US" dirty="0" err="1" smtClean="0"/>
              <a:t>Seybert</a:t>
            </a:r>
            <a:r>
              <a:rPr lang="en-US" dirty="0" smtClean="0"/>
              <a:t>. The next is Nicholas (Elizabeth ) who died in 1769, his will being attested by Matthew Patton, Robert Davis, and James Stephenson. He owned a 225 wagon and copper tubs. Peter, who settled in the </a:t>
            </a:r>
            <a:r>
              <a:rPr lang="en-US" dirty="0" err="1" smtClean="0"/>
              <a:t>Crabbottom</a:t>
            </a:r>
            <a:r>
              <a:rPr lang="en-US" dirty="0" smtClean="0"/>
              <a:t>, and represented 3 </a:t>
            </a:r>
            <a:r>
              <a:rPr lang="en-US" dirty="0" err="1" smtClean="0"/>
              <a:t>tithables</a:t>
            </a:r>
            <a:r>
              <a:rPr lang="en-US" dirty="0" smtClean="0"/>
              <a:t> in 1790, appears to have been a brother, and both were very likely sons of William. </a:t>
            </a: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9592611-9919-4AD4-9A86-BC61723D15B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Maryland Marriages 1778-1800, compiled by Robert Barnes</a:t>
            </a:r>
            <a:r>
              <a:rPr lang="en-US" baseline="0" dirty="0" smtClean="0"/>
              <a:t> Genealogical Publishing Co. copyright 1978</a:t>
            </a:r>
          </a:p>
          <a:p>
            <a:endParaRPr lang="en-US" baseline="0" dirty="0" smtClean="0"/>
          </a:p>
          <a:p>
            <a:r>
              <a:rPr lang="en-US" sz="1200" b="1" i="0" kern="1200" dirty="0" smtClean="0">
                <a:solidFill>
                  <a:schemeClr val="tx1"/>
                </a:solidFill>
                <a:latin typeface="+mn-lt"/>
                <a:ea typeface="+mn-ea"/>
                <a:cs typeface="+mn-cs"/>
              </a:rPr>
              <a:t>Gottlieb </a:t>
            </a:r>
            <a:r>
              <a:rPr lang="en-US" sz="1200" b="1" i="0" kern="1200" dirty="0" err="1" smtClean="0">
                <a:solidFill>
                  <a:schemeClr val="tx1"/>
                </a:solidFill>
                <a:latin typeface="+mn-lt"/>
                <a:ea typeface="+mn-ea"/>
                <a:cs typeface="+mn-cs"/>
              </a:rPr>
              <a:t>Haefner</a:t>
            </a:r>
            <a:r>
              <a:rPr lang="en-US" sz="1200" b="1" i="0" kern="1200" dirty="0" smtClean="0">
                <a:solidFill>
                  <a:schemeClr val="tx1"/>
                </a:solidFill>
                <a:latin typeface="+mn-lt"/>
                <a:ea typeface="+mn-ea"/>
                <a:cs typeface="+mn-cs"/>
              </a:rPr>
              <a:t> in the </a:t>
            </a:r>
            <a:r>
              <a:rPr lang="en-US" sz="1200" b="1" i="0" u="none" strike="noStrike" kern="1200" dirty="0" smtClean="0">
                <a:solidFill>
                  <a:schemeClr val="tx1"/>
                </a:solidFill>
                <a:latin typeface="+mn-lt"/>
                <a:ea typeface="+mn-ea"/>
                <a:cs typeface="+mn-cs"/>
                <a:hlinkClick r:id="rId3" tooltip="Maryland, Births and Christenings Index, 1662-1911"/>
              </a:rPr>
              <a:t>Maryland, Births and Christenings Index, 1662-1911</a:t>
            </a:r>
            <a:endParaRPr lang="en-US" sz="1200" b="1"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Name:Gottlieb</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HaefnerGender:MaleChristening</a:t>
            </a:r>
            <a:r>
              <a:rPr lang="en-US" sz="1200" b="0" i="0" kern="1200" dirty="0" smtClean="0">
                <a:solidFill>
                  <a:schemeClr val="tx1"/>
                </a:solidFill>
                <a:latin typeface="+mn-lt"/>
                <a:ea typeface="+mn-ea"/>
                <a:cs typeface="+mn-cs"/>
              </a:rPr>
              <a:t> Date:19 Apr 1767Christening </a:t>
            </a:r>
            <a:r>
              <a:rPr lang="en-US" sz="1200" b="0" i="0" kern="1200" dirty="0" err="1" smtClean="0">
                <a:solidFill>
                  <a:schemeClr val="tx1"/>
                </a:solidFill>
                <a:latin typeface="+mn-lt"/>
                <a:ea typeface="+mn-ea"/>
                <a:cs typeface="+mn-cs"/>
              </a:rPr>
              <a:t>Place:Evangelical</a:t>
            </a:r>
            <a:r>
              <a:rPr lang="en-US" sz="1200" b="0" i="0" kern="1200" dirty="0" smtClean="0">
                <a:solidFill>
                  <a:schemeClr val="tx1"/>
                </a:solidFill>
                <a:latin typeface="+mn-lt"/>
                <a:ea typeface="+mn-ea"/>
                <a:cs typeface="+mn-cs"/>
              </a:rPr>
              <a:t> Lutheran of Middletown, Frederick, </a:t>
            </a:r>
            <a:r>
              <a:rPr lang="en-US" sz="1200" b="0" i="0" kern="1200" dirty="0" err="1" smtClean="0">
                <a:solidFill>
                  <a:schemeClr val="tx1"/>
                </a:solidFill>
                <a:latin typeface="+mn-lt"/>
                <a:ea typeface="+mn-ea"/>
                <a:cs typeface="+mn-cs"/>
              </a:rPr>
              <a:t>MarylandFather's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name:Johannes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HaefnerMother's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name:CatharinaFHL</a:t>
            </a:r>
            <a:r>
              <a:rPr lang="en-US" sz="1200" b="0" i="0" kern="1200" dirty="0" smtClean="0">
                <a:solidFill>
                  <a:schemeClr val="tx1"/>
                </a:solidFill>
                <a:latin typeface="+mn-lt"/>
                <a:ea typeface="+mn-ea"/>
                <a:cs typeface="+mn-cs"/>
              </a:rPr>
              <a:t> Film Number:13934</a:t>
            </a:r>
          </a:p>
          <a:p>
            <a:r>
              <a:rPr lang="en-US" sz="1200" b="0" i="0" kern="1200" dirty="0" smtClean="0">
                <a:solidFill>
                  <a:schemeClr val="tx1"/>
                </a:solidFill>
                <a:latin typeface="+mn-lt"/>
                <a:ea typeface="+mn-ea"/>
                <a:cs typeface="+mn-cs"/>
              </a:rPr>
              <a:t>Source Information</a:t>
            </a:r>
          </a:p>
          <a:p>
            <a:r>
              <a:rPr lang="en-US" sz="1200" b="0" i="0" kern="1200" dirty="0" smtClean="0">
                <a:solidFill>
                  <a:schemeClr val="tx1"/>
                </a:solidFill>
                <a:latin typeface="+mn-lt"/>
                <a:ea typeface="+mn-ea"/>
                <a:cs typeface="+mn-cs"/>
              </a:rPr>
              <a:t>Ancestry.com. </a:t>
            </a:r>
            <a:r>
              <a:rPr lang="en-US" sz="1200" b="0" i="1" kern="1200" dirty="0" smtClean="0">
                <a:solidFill>
                  <a:schemeClr val="tx1"/>
                </a:solidFill>
                <a:latin typeface="+mn-lt"/>
                <a:ea typeface="+mn-ea"/>
                <a:cs typeface="+mn-cs"/>
              </a:rPr>
              <a:t>Maryland, Births and Christenings Index, 1662-1911</a:t>
            </a:r>
            <a:r>
              <a:rPr lang="en-US" sz="1200" b="0" i="0" kern="1200" dirty="0" smtClean="0">
                <a:solidFill>
                  <a:schemeClr val="tx1"/>
                </a:solidFill>
                <a:latin typeface="+mn-lt"/>
                <a:ea typeface="+mn-ea"/>
                <a:cs typeface="+mn-cs"/>
              </a:rPr>
              <a:t> [database on-line]. Provo, UT, USA: Ancestry.com Operations, Inc., 2011.</a:t>
            </a:r>
          </a:p>
          <a:p>
            <a:r>
              <a:rPr lang="en-US" sz="1200" b="0" i="0" kern="1200" dirty="0" smtClean="0">
                <a:solidFill>
                  <a:schemeClr val="tx1"/>
                </a:solidFill>
                <a:latin typeface="+mn-lt"/>
                <a:ea typeface="+mn-ea"/>
                <a:cs typeface="+mn-cs"/>
              </a:rPr>
              <a:t>Original data:</a:t>
            </a:r>
          </a:p>
          <a:p>
            <a:r>
              <a:rPr lang="en-US" sz="1200" b="0" i="0" kern="1200" dirty="0" smtClean="0">
                <a:solidFill>
                  <a:schemeClr val="tx1"/>
                </a:solidFill>
                <a:latin typeface="+mn-lt"/>
                <a:ea typeface="+mn-ea"/>
                <a:cs typeface="+mn-cs"/>
              </a:rPr>
              <a:t>"Maryland Births and Christenings, 1600–1995." Index. </a:t>
            </a:r>
            <a:r>
              <a:rPr lang="en-US" sz="1200" b="0" i="0" kern="1200" dirty="0" err="1" smtClean="0">
                <a:solidFill>
                  <a:schemeClr val="tx1"/>
                </a:solidFill>
                <a:latin typeface="+mn-lt"/>
                <a:ea typeface="+mn-ea"/>
                <a:cs typeface="+mn-cs"/>
              </a:rPr>
              <a:t>FamilySearch</a:t>
            </a:r>
            <a:r>
              <a:rPr lang="en-US" sz="1200" b="0" i="0" kern="1200" dirty="0" smtClean="0">
                <a:solidFill>
                  <a:schemeClr val="tx1"/>
                </a:solidFill>
                <a:latin typeface="+mn-lt"/>
                <a:ea typeface="+mn-ea"/>
                <a:cs typeface="+mn-cs"/>
              </a:rPr>
              <a:t>, Salt Lake City, Utah, 2009, 2010. Index entries derived from digital copies of original </a:t>
            </a:r>
          </a:p>
          <a:p>
            <a:r>
              <a:rPr lang="en-US" sz="1200" b="0" i="0" kern="1200" dirty="0" smtClean="0">
                <a:solidFill>
                  <a:schemeClr val="tx1"/>
                </a:solidFill>
                <a:latin typeface="+mn-lt"/>
                <a:ea typeface="+mn-ea"/>
                <a:cs typeface="+mn-cs"/>
              </a:rPr>
              <a:t>and compiled records.</a:t>
            </a:r>
          </a:p>
          <a:p>
            <a:r>
              <a:rPr lang="en-US" sz="1200" b="0" i="0" kern="1200" dirty="0" smtClean="0">
                <a:solidFill>
                  <a:schemeClr val="tx1"/>
                </a:solidFill>
                <a:latin typeface="+mn-lt"/>
                <a:ea typeface="+mn-ea"/>
                <a:cs typeface="+mn-cs"/>
              </a:rPr>
              <a:t>Description</a:t>
            </a:r>
          </a:p>
          <a:p>
            <a:r>
              <a:rPr lang="en-US" sz="1200" b="0" i="0" kern="1200" dirty="0" smtClean="0">
                <a:solidFill>
                  <a:schemeClr val="tx1"/>
                </a:solidFill>
                <a:latin typeface="+mn-lt"/>
                <a:ea typeface="+mn-ea"/>
                <a:cs typeface="+mn-cs"/>
              </a:rPr>
              <a:t>This database is an index extracted from more than 200,000 birth, baptism, and christening records from Maryland. </a:t>
            </a:r>
            <a:r>
              <a:rPr lang="en-US" sz="1200" b="0" i="0" u="sng" kern="1200" dirty="0" smtClean="0">
                <a:solidFill>
                  <a:schemeClr val="tx1"/>
                </a:solidFill>
                <a:latin typeface="+mn-lt"/>
                <a:ea typeface="+mn-ea"/>
                <a:cs typeface="+mn-cs"/>
                <a:hlinkClick r:id="rId3"/>
              </a:rPr>
              <a:t>Learn more...</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2015, Ancestry.com</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Roy N. Dickenson Family Tree</a:t>
            </a:r>
            <a:r>
              <a:rPr lang="en-US" sz="1200" b="0"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1. Johannes </a:t>
            </a:r>
            <a:r>
              <a:rPr lang="en-US" sz="1200" b="1" i="0" kern="1200" dirty="0" err="1" smtClean="0">
                <a:solidFill>
                  <a:schemeClr val="tx1"/>
                </a:solidFill>
                <a:latin typeface="+mn-lt"/>
                <a:ea typeface="+mn-ea"/>
                <a:cs typeface="+mn-cs"/>
              </a:rPr>
              <a:t>Haefner</a:t>
            </a:r>
            <a:endParaRPr lang="en-US" sz="1200" b="1" i="0" kern="1200" dirty="0" smtClean="0">
              <a:solidFill>
                <a:schemeClr val="tx1"/>
              </a:solidFill>
              <a:latin typeface="+mn-lt"/>
              <a:ea typeface="+mn-ea"/>
              <a:cs typeface="+mn-cs"/>
            </a:endParaRPr>
          </a:p>
          <a:p>
            <a:r>
              <a:rPr lang="en-US" sz="1200" b="1" i="0" kern="1200" cap="all" dirty="0" smtClean="0">
                <a:solidFill>
                  <a:schemeClr val="tx1"/>
                </a:solidFill>
                <a:latin typeface="+mn-lt"/>
                <a:ea typeface="+mn-ea"/>
                <a:cs typeface="+mn-cs"/>
              </a:rPr>
              <a:t>BIRTH</a:t>
            </a:r>
            <a:r>
              <a:rPr lang="en-US" sz="1200" b="1" i="0" kern="1200" dirty="0" smtClean="0">
                <a:solidFill>
                  <a:schemeClr val="tx1"/>
                </a:solidFill>
                <a:latin typeface="+mn-lt"/>
                <a:ea typeface="+mn-ea"/>
                <a:cs typeface="+mn-cs"/>
              </a:rPr>
              <a:t> 1730 • , , , Germany</a:t>
            </a:r>
          </a:p>
          <a:p>
            <a:r>
              <a:rPr lang="en-US" sz="1200" b="1" i="0" kern="1200" cap="all" dirty="0" smtClean="0">
                <a:solidFill>
                  <a:schemeClr val="tx1"/>
                </a:solidFill>
                <a:latin typeface="+mn-lt"/>
                <a:ea typeface="+mn-ea"/>
                <a:cs typeface="+mn-cs"/>
              </a:rPr>
              <a:t>DEATH</a:t>
            </a:r>
            <a:r>
              <a:rPr lang="en-US" sz="1200" b="1" i="0" kern="1200" dirty="0" smtClean="0">
                <a:solidFill>
                  <a:schemeClr val="tx1"/>
                </a:solidFill>
                <a:latin typeface="+mn-lt"/>
                <a:ea typeface="+mn-ea"/>
                <a:cs typeface="+mn-cs"/>
              </a:rPr>
              <a:t> 1830 • Clearing Springs, Maryland, United States</a:t>
            </a:r>
          </a:p>
          <a:p>
            <a:r>
              <a:rPr lang="en-US" sz="1200" b="1" i="0" kern="1200" dirty="0" smtClean="0">
                <a:solidFill>
                  <a:schemeClr val="tx1"/>
                </a:solidFill>
                <a:latin typeface="+mn-lt"/>
                <a:ea typeface="+mn-ea"/>
                <a:cs typeface="+mn-cs"/>
              </a:rPr>
              <a:t>2. Catharina </a:t>
            </a:r>
            <a:r>
              <a:rPr lang="en-US" sz="1200" b="1" i="0" kern="1200" dirty="0" err="1" smtClean="0">
                <a:solidFill>
                  <a:schemeClr val="tx1"/>
                </a:solidFill>
                <a:latin typeface="+mn-lt"/>
                <a:ea typeface="+mn-ea"/>
                <a:cs typeface="+mn-cs"/>
              </a:rPr>
              <a:t>Elisabetha</a:t>
            </a:r>
            <a:endParaRPr lang="en-US" sz="1200" b="1" i="0" kern="1200" dirty="0" smtClean="0">
              <a:solidFill>
                <a:schemeClr val="tx1"/>
              </a:solidFill>
              <a:latin typeface="+mn-lt"/>
              <a:ea typeface="+mn-ea"/>
              <a:cs typeface="+mn-cs"/>
            </a:endParaRPr>
          </a:p>
          <a:p>
            <a:r>
              <a:rPr lang="en-US" sz="1200" b="1" i="0" kern="1200" cap="all" dirty="0" smtClean="0">
                <a:solidFill>
                  <a:schemeClr val="tx1"/>
                </a:solidFill>
                <a:latin typeface="+mn-lt"/>
                <a:ea typeface="+mn-ea"/>
                <a:cs typeface="+mn-cs"/>
              </a:rPr>
              <a:t>BIRTH</a:t>
            </a:r>
            <a:r>
              <a:rPr lang="en-US" sz="1200" b="1" i="0" kern="1200" dirty="0" smtClean="0">
                <a:solidFill>
                  <a:schemeClr val="tx1"/>
                </a:solidFill>
                <a:latin typeface="+mn-lt"/>
                <a:ea typeface="+mn-ea"/>
                <a:cs typeface="+mn-cs"/>
              </a:rPr>
              <a:t> 1732 • </a:t>
            </a:r>
            <a:r>
              <a:rPr lang="en-US" sz="1200" b="1" i="0" kern="1200" dirty="0" err="1" smtClean="0">
                <a:solidFill>
                  <a:schemeClr val="tx1"/>
                </a:solidFill>
                <a:latin typeface="+mn-lt"/>
                <a:ea typeface="+mn-ea"/>
                <a:cs typeface="+mn-cs"/>
              </a:rPr>
              <a:t>Rotfelden</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Calw</a:t>
            </a:r>
            <a:r>
              <a:rPr lang="en-US" sz="1200" b="1" i="0" kern="1200" dirty="0" smtClean="0">
                <a:solidFill>
                  <a:schemeClr val="tx1"/>
                </a:solidFill>
                <a:latin typeface="+mn-lt"/>
                <a:ea typeface="+mn-ea"/>
                <a:cs typeface="+mn-cs"/>
              </a:rPr>
              <a:t>, Baden-Wuerttemberg, Germany</a:t>
            </a:r>
          </a:p>
          <a:p>
            <a:r>
              <a:rPr lang="en-US" sz="1200" b="1" i="0" kern="1200" cap="all" dirty="0" smtClean="0">
                <a:solidFill>
                  <a:schemeClr val="tx1"/>
                </a:solidFill>
                <a:latin typeface="+mn-lt"/>
                <a:ea typeface="+mn-ea"/>
                <a:cs typeface="+mn-cs"/>
              </a:rPr>
              <a:t>DEATH</a:t>
            </a:r>
            <a:r>
              <a:rPr lang="en-US" sz="1200" b="1" i="0" kern="1200" dirty="0" smtClean="0">
                <a:solidFill>
                  <a:schemeClr val="tx1"/>
                </a:solidFill>
                <a:latin typeface="+mn-lt"/>
                <a:ea typeface="+mn-ea"/>
                <a:cs typeface="+mn-cs"/>
              </a:rPr>
              <a:t> 1832</a:t>
            </a:r>
          </a:p>
          <a:p>
            <a:r>
              <a:rPr lang="en-US" sz="1200" b="1" i="0" kern="1200" dirty="0" smtClean="0">
                <a:solidFill>
                  <a:schemeClr val="tx1"/>
                </a:solidFill>
                <a:latin typeface="+mn-lt"/>
                <a:ea typeface="+mn-ea"/>
                <a:cs typeface="+mn-cs"/>
              </a:rPr>
              <a:t>3. Michael </a:t>
            </a:r>
            <a:r>
              <a:rPr lang="en-US" sz="1200" b="1" i="0" kern="1200" dirty="0" err="1" smtClean="0">
                <a:solidFill>
                  <a:schemeClr val="tx1"/>
                </a:solidFill>
                <a:latin typeface="+mn-lt"/>
                <a:ea typeface="+mn-ea"/>
                <a:cs typeface="+mn-cs"/>
              </a:rPr>
              <a:t>Haefner</a:t>
            </a:r>
            <a:r>
              <a:rPr lang="en-US" sz="1200" b="1" i="0" kern="1200" dirty="0" smtClean="0">
                <a:solidFill>
                  <a:schemeClr val="tx1"/>
                </a:solidFill>
                <a:latin typeface="+mn-lt"/>
                <a:ea typeface="+mn-ea"/>
                <a:cs typeface="+mn-cs"/>
              </a:rPr>
              <a:t> (Father of Johannes)</a:t>
            </a:r>
          </a:p>
          <a:p>
            <a:r>
              <a:rPr lang="en-US" sz="1200" b="1" i="0" kern="1200" cap="all" dirty="0" smtClean="0">
                <a:solidFill>
                  <a:schemeClr val="tx1"/>
                </a:solidFill>
                <a:latin typeface="+mn-lt"/>
                <a:ea typeface="+mn-ea"/>
                <a:cs typeface="+mn-cs"/>
              </a:rPr>
              <a:t>BIRTH</a:t>
            </a:r>
            <a:r>
              <a:rPr lang="en-US" sz="1200" b="1" i="0" kern="1200" dirty="0" smtClean="0">
                <a:solidFill>
                  <a:schemeClr val="tx1"/>
                </a:solidFill>
                <a:latin typeface="+mn-lt"/>
                <a:ea typeface="+mn-ea"/>
                <a:cs typeface="+mn-cs"/>
              </a:rPr>
              <a:t> 1680 • , , , Germany</a:t>
            </a:r>
          </a:p>
          <a:p>
            <a:r>
              <a:rPr lang="en-US" sz="1200" b="1" i="0" kern="1200" cap="all" dirty="0" smtClean="0">
                <a:solidFill>
                  <a:schemeClr val="tx1"/>
                </a:solidFill>
                <a:latin typeface="+mn-lt"/>
                <a:ea typeface="+mn-ea"/>
                <a:cs typeface="+mn-cs"/>
              </a:rPr>
              <a:t>DEATH</a:t>
            </a:r>
            <a:r>
              <a:rPr lang="en-US" sz="1200" b="1" i="0" kern="1200" dirty="0" smtClean="0">
                <a:solidFill>
                  <a:schemeClr val="tx1"/>
                </a:solidFill>
                <a:latin typeface="+mn-lt"/>
                <a:ea typeface="+mn-ea"/>
                <a:cs typeface="+mn-cs"/>
              </a:rPr>
              <a:t> 1742</a:t>
            </a:r>
          </a:p>
          <a:p>
            <a:r>
              <a:rPr lang="en-US" sz="1200" b="1" i="0" kern="1200" dirty="0" smtClean="0">
                <a:solidFill>
                  <a:schemeClr val="tx1"/>
                </a:solidFill>
                <a:latin typeface="+mn-lt"/>
                <a:ea typeface="+mn-ea"/>
                <a:cs typeface="+mn-cs"/>
              </a:rPr>
              <a:t>4. Maria </a:t>
            </a:r>
            <a:r>
              <a:rPr lang="en-US" sz="1200" b="1" i="0" kern="1200" dirty="0" err="1" smtClean="0">
                <a:solidFill>
                  <a:schemeClr val="tx1"/>
                </a:solidFill>
                <a:latin typeface="+mn-lt"/>
                <a:ea typeface="+mn-ea"/>
                <a:cs typeface="+mn-cs"/>
              </a:rPr>
              <a:t>Magareth</a:t>
            </a:r>
            <a:r>
              <a:rPr lang="en-US" sz="1200" b="1" i="0" kern="1200" dirty="0" smtClean="0">
                <a:solidFill>
                  <a:schemeClr val="tx1"/>
                </a:solidFill>
                <a:latin typeface="+mn-lt"/>
                <a:ea typeface="+mn-ea"/>
                <a:cs typeface="+mn-cs"/>
              </a:rPr>
              <a:t> (wife of Michael)</a:t>
            </a:r>
          </a:p>
          <a:p>
            <a:r>
              <a:rPr lang="en-US" sz="1200" b="1" i="0" kern="1200" cap="all" dirty="0" smtClean="0">
                <a:solidFill>
                  <a:schemeClr val="tx1"/>
                </a:solidFill>
                <a:latin typeface="+mn-lt"/>
                <a:ea typeface="+mn-ea"/>
                <a:cs typeface="+mn-cs"/>
              </a:rPr>
              <a:t>BIRTH</a:t>
            </a:r>
            <a:r>
              <a:rPr lang="en-US" sz="1200" b="1" i="0" kern="1200" dirty="0" smtClean="0">
                <a:solidFill>
                  <a:schemeClr val="tx1"/>
                </a:solidFill>
                <a:latin typeface="+mn-lt"/>
                <a:ea typeface="+mn-ea"/>
                <a:cs typeface="+mn-cs"/>
              </a:rPr>
              <a:t> 1690</a:t>
            </a:r>
          </a:p>
          <a:p>
            <a:r>
              <a:rPr lang="en-US" sz="1200" b="1" i="0" kern="1200" cap="all" dirty="0" smtClean="0">
                <a:solidFill>
                  <a:schemeClr val="tx1"/>
                </a:solidFill>
                <a:latin typeface="+mn-lt"/>
                <a:ea typeface="+mn-ea"/>
                <a:cs typeface="+mn-cs"/>
              </a:rPr>
              <a:t>DEATH</a:t>
            </a:r>
            <a:r>
              <a:rPr lang="en-US" sz="1200" b="1" i="0" kern="1200" dirty="0" smtClean="0">
                <a:solidFill>
                  <a:schemeClr val="tx1"/>
                </a:solidFill>
                <a:latin typeface="+mn-lt"/>
                <a:ea typeface="+mn-ea"/>
                <a:cs typeface="+mn-cs"/>
              </a:rPr>
              <a:t> Unknown</a:t>
            </a:r>
          </a:p>
          <a:p>
            <a:endParaRPr lang="en-US" sz="1200" b="1" i="0" kern="1200" dirty="0" smtClean="0">
              <a:solidFill>
                <a:schemeClr val="tx1"/>
              </a:solidFill>
              <a:latin typeface="+mn-lt"/>
              <a:ea typeface="+mn-ea"/>
              <a:cs typeface="+mn-cs"/>
            </a:endParaRPr>
          </a:p>
          <a:p>
            <a:endParaRPr lang="en-US" sz="1200" b="1" i="0" kern="1200" dirty="0" smtClean="0">
              <a:solidFill>
                <a:schemeClr val="tx1"/>
              </a:solidFill>
              <a:latin typeface="+mn-lt"/>
              <a:ea typeface="+mn-ea"/>
              <a:cs typeface="+mn-cs"/>
            </a:endParaRPr>
          </a:p>
          <a:p>
            <a:endParaRPr lang="en-US" sz="1200" b="1"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Elisabeth </a:t>
            </a:r>
            <a:r>
              <a:rPr lang="en-US" sz="1200" b="1" i="0" kern="1200" dirty="0" err="1" smtClean="0">
                <a:solidFill>
                  <a:schemeClr val="tx1"/>
                </a:solidFill>
                <a:latin typeface="+mn-lt"/>
                <a:ea typeface="+mn-ea"/>
                <a:cs typeface="+mn-cs"/>
              </a:rPr>
              <a:t>Hevner</a:t>
            </a:r>
            <a:r>
              <a:rPr lang="en-US" sz="1200" b="1" i="0" kern="1200" dirty="0" smtClean="0">
                <a:solidFill>
                  <a:schemeClr val="tx1"/>
                </a:solidFill>
                <a:latin typeface="+mn-lt"/>
                <a:ea typeface="+mn-ea"/>
                <a:cs typeface="+mn-cs"/>
              </a:rPr>
              <a:t> in the </a:t>
            </a:r>
            <a:r>
              <a:rPr lang="en-US" sz="1200" b="1" i="0" u="none" strike="noStrike" kern="1200" dirty="0" smtClean="0">
                <a:solidFill>
                  <a:schemeClr val="tx1"/>
                </a:solidFill>
                <a:latin typeface="+mn-lt"/>
                <a:ea typeface="+mn-ea"/>
                <a:cs typeface="+mn-cs"/>
                <a:hlinkClick r:id="rId3" tooltip="West Virginia, Marriages Index, 1785-1971"/>
              </a:rPr>
              <a:t>West Virginia, Marriages Index, 1785-1971</a:t>
            </a:r>
            <a:endParaRPr lang="en-US" sz="1200" b="1"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Name:Elisabeth</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HevnerGender:FemaleSpouse's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Name:Simion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HarterSpouse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Gender:MaleMarriage</a:t>
            </a:r>
            <a:r>
              <a:rPr lang="en-US" sz="1200" b="0" i="0" kern="1200" dirty="0" smtClean="0">
                <a:solidFill>
                  <a:schemeClr val="tx1"/>
                </a:solidFill>
                <a:latin typeface="+mn-lt"/>
                <a:ea typeface="+mn-ea"/>
                <a:cs typeface="+mn-cs"/>
              </a:rPr>
              <a:t> Date:19 Sep 1820Marriage </a:t>
            </a:r>
            <a:r>
              <a:rPr lang="en-US" sz="1200" b="0" i="0" kern="1200" dirty="0" err="1" smtClean="0">
                <a:solidFill>
                  <a:schemeClr val="tx1"/>
                </a:solidFill>
                <a:latin typeface="+mn-lt"/>
                <a:ea typeface="+mn-ea"/>
                <a:cs typeface="+mn-cs"/>
              </a:rPr>
              <a:t>Place:Pendleton</a:t>
            </a:r>
            <a:r>
              <a:rPr lang="en-US" sz="1200" b="0" i="0" kern="1200" dirty="0" smtClean="0">
                <a:solidFill>
                  <a:schemeClr val="tx1"/>
                </a:solidFill>
                <a:latin typeface="+mn-lt"/>
                <a:ea typeface="+mn-ea"/>
                <a:cs typeface="+mn-cs"/>
              </a:rPr>
              <a:t>, West Virginia</a:t>
            </a:r>
          </a:p>
          <a:p>
            <a:r>
              <a:rPr lang="en-US" sz="1200" b="0" i="0" kern="1200" dirty="0" smtClean="0">
                <a:solidFill>
                  <a:schemeClr val="tx1"/>
                </a:solidFill>
                <a:latin typeface="+mn-lt"/>
                <a:ea typeface="+mn-ea"/>
                <a:cs typeface="+mn-cs"/>
              </a:rPr>
              <a:t>Source Information</a:t>
            </a:r>
          </a:p>
          <a:p>
            <a:r>
              <a:rPr lang="en-US" sz="1200" b="0" i="0" kern="1200" dirty="0" smtClean="0">
                <a:solidFill>
                  <a:schemeClr val="tx1"/>
                </a:solidFill>
                <a:latin typeface="+mn-lt"/>
                <a:ea typeface="+mn-ea"/>
                <a:cs typeface="+mn-cs"/>
              </a:rPr>
              <a:t>Ancestry.com. </a:t>
            </a:r>
            <a:r>
              <a:rPr lang="en-US" sz="1200" b="0" i="1" kern="1200" dirty="0" smtClean="0">
                <a:solidFill>
                  <a:schemeClr val="tx1"/>
                </a:solidFill>
                <a:latin typeface="+mn-lt"/>
                <a:ea typeface="+mn-ea"/>
                <a:cs typeface="+mn-cs"/>
              </a:rPr>
              <a:t>West Virginia, Marriages Index, 1785-1971</a:t>
            </a:r>
            <a:r>
              <a:rPr lang="en-US" sz="1200" b="0" i="0" kern="1200" dirty="0" smtClean="0">
                <a:solidFill>
                  <a:schemeClr val="tx1"/>
                </a:solidFill>
                <a:latin typeface="+mn-lt"/>
                <a:ea typeface="+mn-ea"/>
                <a:cs typeface="+mn-cs"/>
              </a:rPr>
              <a:t> [database on-line]. Provo, UT, USA: Ancestry.com Operations, Inc., 2011.</a:t>
            </a:r>
          </a:p>
          <a:p>
            <a:r>
              <a:rPr lang="en-US" sz="1200" b="0" i="0" kern="1200" dirty="0" smtClean="0">
                <a:solidFill>
                  <a:schemeClr val="tx1"/>
                </a:solidFill>
                <a:latin typeface="+mn-lt"/>
                <a:ea typeface="+mn-ea"/>
                <a:cs typeface="+mn-cs"/>
              </a:rPr>
              <a:t>Original data:</a:t>
            </a:r>
          </a:p>
          <a:p>
            <a:r>
              <a:rPr lang="en-US" sz="1200" b="0" i="0" kern="1200" dirty="0" smtClean="0">
                <a:solidFill>
                  <a:schemeClr val="tx1"/>
                </a:solidFill>
                <a:latin typeface="+mn-lt"/>
                <a:ea typeface="+mn-ea"/>
                <a:cs typeface="+mn-cs"/>
              </a:rPr>
              <a:t>"West Virginia Marriages, 1853–1970." Index. </a:t>
            </a:r>
            <a:r>
              <a:rPr lang="en-US" sz="1200" b="0" i="0" kern="1200" dirty="0" err="1" smtClean="0">
                <a:solidFill>
                  <a:schemeClr val="tx1"/>
                </a:solidFill>
                <a:latin typeface="+mn-lt"/>
                <a:ea typeface="+mn-ea"/>
                <a:cs typeface="+mn-cs"/>
              </a:rPr>
              <a:t>FamilySearch</a:t>
            </a:r>
            <a:r>
              <a:rPr lang="en-US" sz="1200" b="0" i="0" kern="1200" dirty="0" smtClean="0">
                <a:solidFill>
                  <a:schemeClr val="tx1"/>
                </a:solidFill>
                <a:latin typeface="+mn-lt"/>
                <a:ea typeface="+mn-ea"/>
                <a:cs typeface="+mn-cs"/>
              </a:rPr>
              <a:t>, Salt Lake City, Utah, 2008, 2009. Digital images of originals housed in County Courthouses in various counties throughout West Virginia. Marriage records.</a:t>
            </a:r>
          </a:p>
          <a:p>
            <a:r>
              <a:rPr lang="en-US" sz="1200" b="0" i="0" kern="1200" dirty="0" smtClean="0">
                <a:solidFill>
                  <a:schemeClr val="tx1"/>
                </a:solidFill>
                <a:latin typeface="+mn-lt"/>
                <a:ea typeface="+mn-ea"/>
                <a:cs typeface="+mn-cs"/>
              </a:rPr>
              <a:t>Description</a:t>
            </a:r>
          </a:p>
          <a:p>
            <a:r>
              <a:rPr lang="en-US" sz="1200" b="0" i="0" kern="1200" dirty="0" smtClean="0">
                <a:solidFill>
                  <a:schemeClr val="tx1"/>
                </a:solidFill>
                <a:latin typeface="+mn-lt"/>
                <a:ea typeface="+mn-ea"/>
                <a:cs typeface="+mn-cs"/>
              </a:rPr>
              <a:t>This database contains an index extracted from West Virginia marriage records. </a:t>
            </a:r>
            <a:r>
              <a:rPr lang="en-US" sz="1200" b="0" i="0" u="sng" kern="1200" dirty="0" smtClean="0">
                <a:solidFill>
                  <a:schemeClr val="tx1"/>
                </a:solidFill>
                <a:latin typeface="+mn-lt"/>
                <a:ea typeface="+mn-ea"/>
                <a:cs typeface="+mn-cs"/>
                <a:hlinkClick r:id="rId3"/>
              </a:rPr>
              <a:t>Learn more...</a:t>
            </a:r>
            <a:endParaRPr lang="en-US" sz="1200" b="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20BAE69-3C0C-46C2-B92B-C02A011AA7F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sz="1200" b="0" i="1" kern="1200" dirty="0" smtClean="0">
                <a:solidFill>
                  <a:schemeClr val="tx1"/>
                </a:solidFill>
                <a:latin typeface="+mn-lt"/>
                <a:ea typeface="+mn-ea"/>
                <a:cs typeface="+mn-cs"/>
              </a:rPr>
              <a:t>From:</a:t>
            </a:r>
            <a:r>
              <a:rPr lang="en-US" sz="1200" b="0" i="0" kern="1200" dirty="0" smtClean="0">
                <a:solidFill>
                  <a:schemeClr val="tx1"/>
                </a:solidFill>
                <a:latin typeface="+mn-lt"/>
                <a:ea typeface="+mn-ea"/>
                <a:cs typeface="+mn-cs"/>
              </a:rPr>
              <a:t> "Karen McKellar" &lt;</a:t>
            </a:r>
            <a:r>
              <a:rPr lang="en-US" sz="1200" b="0" i="0" kern="1200" dirty="0" smtClean="0">
                <a:solidFill>
                  <a:schemeClr val="tx1"/>
                </a:solidFill>
                <a:latin typeface="+mn-lt"/>
                <a:ea typeface="+mn-ea"/>
                <a:cs typeface="+mn-cs"/>
                <a:hlinkClick r:id="rId3"/>
              </a:rPr>
              <a:t>kadica@tds.net</a:t>
            </a:r>
            <a:r>
              <a:rPr lang="en-US" sz="1200" b="0" i="0" kern="1200" dirty="0" smtClean="0">
                <a:solidFill>
                  <a:schemeClr val="tx1"/>
                </a:solidFill>
                <a:latin typeface="+mn-lt"/>
                <a:ea typeface="+mn-ea"/>
                <a:cs typeface="+mn-cs"/>
              </a:rPr>
              <a:t>&gt; </a:t>
            </a:r>
            <a:br>
              <a:rPr lang="en-US" sz="1200" b="0" i="0" kern="1200" dirty="0" smtClean="0">
                <a:solidFill>
                  <a:schemeClr val="tx1"/>
                </a:solidFill>
                <a:latin typeface="+mn-lt"/>
                <a:ea typeface="+mn-ea"/>
                <a:cs typeface="+mn-cs"/>
              </a:rPr>
            </a:br>
            <a:r>
              <a:rPr lang="en-US" sz="1200" b="0" i="1" kern="1200" dirty="0" smtClean="0">
                <a:solidFill>
                  <a:schemeClr val="tx1"/>
                </a:solidFill>
                <a:latin typeface="+mn-lt"/>
                <a:ea typeface="+mn-ea"/>
                <a:cs typeface="+mn-cs"/>
              </a:rPr>
              <a:t>Subject:</a:t>
            </a:r>
            <a:r>
              <a:rPr lang="en-US" sz="1200" b="0" i="0" kern="1200" dirty="0" smtClean="0">
                <a:solidFill>
                  <a:schemeClr val="tx1"/>
                </a:solidFill>
                <a:latin typeface="+mn-lt"/>
                <a:ea typeface="+mn-ea"/>
                <a:cs typeface="+mn-cs"/>
              </a:rPr>
              <a:t> [HARTER] Rockingham/Licking County </a:t>
            </a:r>
            <a:r>
              <a:rPr lang="en-US" sz="1200" b="0" i="0" kern="1200" dirty="0" err="1" smtClean="0">
                <a:solidFill>
                  <a:schemeClr val="tx1"/>
                </a:solidFill>
                <a:latin typeface="+mn-lt"/>
                <a:ea typeface="+mn-ea"/>
                <a:cs typeface="+mn-cs"/>
              </a:rPr>
              <a:t>Harters</a:t>
            </a:r>
            <a:r>
              <a:rPr lang="en-US" sz="1200" b="0" i="0" kern="1200" dirty="0" smtClean="0">
                <a:solidFill>
                  <a:schemeClr val="tx1"/>
                </a:solidFill>
                <a:latin typeface="+mn-lt"/>
                <a:ea typeface="+mn-ea"/>
                <a:cs typeface="+mn-cs"/>
              </a:rPr>
              <a:t> (also Perry County) </a:t>
            </a:r>
            <a:br>
              <a:rPr lang="en-US" sz="1200" b="0" i="0" kern="1200" dirty="0" smtClean="0">
                <a:solidFill>
                  <a:schemeClr val="tx1"/>
                </a:solidFill>
                <a:latin typeface="+mn-lt"/>
                <a:ea typeface="+mn-ea"/>
                <a:cs typeface="+mn-cs"/>
              </a:rPr>
            </a:br>
            <a:r>
              <a:rPr lang="en-US" sz="1200" b="0" i="1" kern="1200" dirty="0" smtClean="0">
                <a:solidFill>
                  <a:schemeClr val="tx1"/>
                </a:solidFill>
                <a:latin typeface="+mn-lt"/>
                <a:ea typeface="+mn-ea"/>
                <a:cs typeface="+mn-cs"/>
              </a:rPr>
              <a:t>Date:</a:t>
            </a:r>
            <a:r>
              <a:rPr lang="en-US" sz="1200" b="0" i="0" kern="1200" dirty="0" smtClean="0">
                <a:solidFill>
                  <a:schemeClr val="tx1"/>
                </a:solidFill>
                <a:latin typeface="+mn-lt"/>
                <a:ea typeface="+mn-ea"/>
                <a:cs typeface="+mn-cs"/>
              </a:rPr>
              <a:t> Wed, 12 Aug 2009 09:00:16 -0400</a:t>
            </a:r>
          </a:p>
          <a:p>
            <a:r>
              <a:rPr lang="en-US" dirty="0" smtClean="0"/>
              <a:t/>
            </a:r>
            <a:br>
              <a:rPr lang="en-US" dirty="0" smtClean="0"/>
            </a:br>
            <a:r>
              <a:rPr lang="en-US" dirty="0" smtClean="0"/>
              <a:t>It has been several years since I have reviewed my Harter research. My research has centered around those </a:t>
            </a:r>
            <a:r>
              <a:rPr lang="en-US" dirty="0" err="1" smtClean="0"/>
              <a:t>Harters</a:t>
            </a:r>
            <a:r>
              <a:rPr lang="en-US" dirty="0" smtClean="0"/>
              <a:t> living in Rockingham County, Virginia in the 1770's and their descendants who migrated to Licking County, Ohio in the early 1800's. </a:t>
            </a:r>
            <a:br>
              <a:rPr lang="en-US" dirty="0" smtClean="0"/>
            </a:br>
            <a:r>
              <a:rPr lang="en-US" dirty="0" smtClean="0"/>
              <a:t/>
            </a:r>
            <a:br>
              <a:rPr lang="en-US" dirty="0" smtClean="0"/>
            </a:br>
            <a:r>
              <a:rPr lang="en-US" dirty="0" smtClean="0"/>
              <a:t>I began my research many years ago and was lucky enough to have corresponded with the late Byron Harter who was the first that I know who was interested in researching this family. </a:t>
            </a:r>
            <a:br>
              <a:rPr lang="en-US" dirty="0" smtClean="0"/>
            </a:br>
            <a:r>
              <a:rPr lang="en-US" dirty="0" smtClean="0"/>
              <a:t/>
            </a:r>
            <a:br>
              <a:rPr lang="en-US" dirty="0" smtClean="0"/>
            </a:br>
            <a:r>
              <a:rPr lang="en-US" dirty="0" smtClean="0"/>
              <a:t>Following is a synopsis of the information I have put together some of it provided by Byron in the early 1970's:</a:t>
            </a:r>
            <a:br>
              <a:rPr lang="en-US" dirty="0" smtClean="0"/>
            </a:br>
            <a:r>
              <a:rPr lang="en-US" dirty="0" smtClean="0"/>
              <a:t/>
            </a:r>
            <a:br>
              <a:rPr lang="en-US" dirty="0" smtClean="0"/>
            </a:br>
            <a:r>
              <a:rPr lang="en-US" dirty="0" smtClean="0"/>
              <a:t>This Harter family first appears about 1785 in Rockingham county when son </a:t>
            </a:r>
            <a:r>
              <a:rPr lang="en-US" dirty="0" err="1" smtClean="0"/>
              <a:t>Phlip</a:t>
            </a:r>
            <a:r>
              <a:rPr lang="en-US" dirty="0" smtClean="0"/>
              <a:t> married. They appear in some tax records and a few deed transfers have survived that give us a little glimpse of the family history. George had at the least the following children:</a:t>
            </a:r>
            <a:br>
              <a:rPr lang="en-US" dirty="0" smtClean="0"/>
            </a:br>
            <a:r>
              <a:rPr lang="en-US" dirty="0" smtClean="0"/>
              <a:t/>
            </a:r>
            <a:br>
              <a:rPr lang="en-US" dirty="0" smtClean="0"/>
            </a:br>
            <a:r>
              <a:rPr lang="en-US" dirty="0" smtClean="0"/>
              <a:t>Philip -- Not much known about him. In 1808 he was living in Highland Ohio when he was appointed attorney by his brothers Henry and John who were also living in Ohio. Philip married </a:t>
            </a:r>
            <a:r>
              <a:rPr lang="en-US" dirty="0" err="1" smtClean="0"/>
              <a:t>Maryliz</a:t>
            </a:r>
            <a:r>
              <a:rPr lang="en-US" dirty="0" smtClean="0"/>
              <a:t> </a:t>
            </a:r>
            <a:r>
              <a:rPr lang="en-US" dirty="0" err="1" smtClean="0"/>
              <a:t>Oldman</a:t>
            </a:r>
            <a:r>
              <a:rPr lang="en-US" dirty="0" smtClean="0"/>
              <a:t> in Rockingham county and was perhaps the first to leave Rockingham for Ohio.</a:t>
            </a:r>
            <a:br>
              <a:rPr lang="en-US" dirty="0" smtClean="0"/>
            </a:br>
            <a:r>
              <a:rPr lang="en-US" dirty="0" smtClean="0"/>
              <a:t/>
            </a:r>
            <a:br>
              <a:rPr lang="en-US" dirty="0" smtClean="0"/>
            </a:br>
            <a:r>
              <a:rPr lang="en-US" dirty="0" smtClean="0"/>
              <a:t>Henry came to Ohio via Kentucky where he stopped and lived for several years. He married Catherine Dove before leaving Rockingham. They had at least two children, Jacob Dove Harter and Catherine who married Jacob </a:t>
            </a:r>
            <a:r>
              <a:rPr lang="en-US" dirty="0" err="1" smtClean="0"/>
              <a:t>Ullery</a:t>
            </a:r>
            <a:r>
              <a:rPr lang="en-US" dirty="0" smtClean="0"/>
              <a:t>. He moved from Kentucky to Miami County about 1817.</a:t>
            </a:r>
            <a:br>
              <a:rPr lang="en-US" dirty="0" smtClean="0"/>
            </a:br>
            <a:r>
              <a:rPr lang="en-US" dirty="0" smtClean="0"/>
              <a:t/>
            </a:r>
            <a:br>
              <a:rPr lang="en-US" dirty="0" smtClean="0"/>
            </a:br>
            <a:r>
              <a:rPr lang="en-US" dirty="0" smtClean="0"/>
              <a:t>John Harter also lived in Miami County at some time. I have very little information on his family.</a:t>
            </a:r>
            <a:br>
              <a:rPr lang="en-US" dirty="0" smtClean="0"/>
            </a:br>
            <a:r>
              <a:rPr lang="en-US" dirty="0" smtClean="0"/>
              <a:t/>
            </a:r>
            <a:br>
              <a:rPr lang="en-US" dirty="0" smtClean="0"/>
            </a:br>
            <a:r>
              <a:rPr lang="en-US" dirty="0" smtClean="0"/>
              <a:t>Adam Harter son of George, Sr. b. between 1760 and 1770 in Rockingham County, VA. married Elizabeth </a:t>
            </a:r>
            <a:r>
              <a:rPr lang="en-US" dirty="0" err="1" smtClean="0"/>
              <a:t>Dispennet</a:t>
            </a:r>
            <a:r>
              <a:rPr lang="en-US" dirty="0" smtClean="0"/>
              <a:t>. Appears in the 1788 tax list of Rockingham County. Moved from Rockingham to Licking County, Ohio before 1817. Died in 1831 in Licking County. Had following children: John b. 4 March 1818, m. Margaret </a:t>
            </a:r>
            <a:r>
              <a:rPr lang="en-US" dirty="0" err="1" smtClean="0"/>
              <a:t>Dispennet</a:t>
            </a:r>
            <a:r>
              <a:rPr lang="en-US" dirty="0" smtClean="0"/>
              <a:t> daughter of John </a:t>
            </a:r>
            <a:r>
              <a:rPr lang="en-US" dirty="0" err="1" smtClean="0"/>
              <a:t>Dispennet</a:t>
            </a:r>
            <a:r>
              <a:rPr lang="en-US" dirty="0" smtClean="0"/>
              <a:t> and Mary Harter. Aaron Harter married 6 March 1828 Sarah </a:t>
            </a:r>
            <a:r>
              <a:rPr lang="en-US" dirty="0" err="1" smtClean="0"/>
              <a:t>Dispennett</a:t>
            </a:r>
            <a:r>
              <a:rPr lang="en-US" dirty="0" smtClean="0"/>
              <a:t> sister to Margaret. Elizabeth Harter married John Harter (her cousin) 6 Sept 1872. Had at least one son, Henderson and one daughter, Lucinda.</a:t>
            </a:r>
            <a:br>
              <a:rPr lang="en-US" dirty="0" smtClean="0"/>
            </a:br>
            <a:r>
              <a:rPr lang="en-US" dirty="0" smtClean="0"/>
              <a:t/>
            </a:r>
            <a:br>
              <a:rPr lang="en-US" dirty="0" smtClean="0"/>
            </a:br>
            <a:r>
              <a:rPr lang="en-US" dirty="0" smtClean="0"/>
              <a:t>Polly (perhaps Mary) married Jeremiah Clark</a:t>
            </a:r>
            <a:br>
              <a:rPr lang="en-US" dirty="0" smtClean="0"/>
            </a:br>
            <a:r>
              <a:rPr lang="en-US" dirty="0" smtClean="0"/>
              <a:t/>
            </a:r>
            <a:br>
              <a:rPr lang="en-US" dirty="0" smtClean="0"/>
            </a:br>
            <a:r>
              <a:rPr lang="en-US" dirty="0" smtClean="0"/>
              <a:t>Henry Harter b. 1786 Rockingham Co., VA. married Mary. Had Jacob, Susan, Malinda, Hannah and David and perhaps others. May be the Henry whose family went to Allen county, Indiana.</a:t>
            </a:r>
            <a:br>
              <a:rPr lang="en-US" dirty="0" smtClean="0"/>
            </a:br>
            <a:r>
              <a:rPr lang="en-US" dirty="0" smtClean="0"/>
              <a:t/>
            </a:r>
            <a:br>
              <a:rPr lang="en-US" dirty="0" smtClean="0"/>
            </a:br>
            <a:r>
              <a:rPr lang="en-US" dirty="0" smtClean="0"/>
              <a:t>George Harter b. ca 1790, Rockingham Co., VA, married Magdalena. Died before 1838.</a:t>
            </a:r>
            <a:br>
              <a:rPr lang="en-US" dirty="0" smtClean="0"/>
            </a:br>
            <a:r>
              <a:rPr lang="en-US" dirty="0" smtClean="0"/>
              <a:t/>
            </a:r>
            <a:br>
              <a:rPr lang="en-US" dirty="0" smtClean="0"/>
            </a:br>
            <a:r>
              <a:rPr lang="en-US" dirty="0" smtClean="0"/>
              <a:t>Adam Harter b. 1790 died 1875, bur Fairmont Cemetery, Licking County</a:t>
            </a:r>
            <a:br>
              <a:rPr lang="en-US" dirty="0" smtClean="0"/>
            </a:br>
            <a:r>
              <a:rPr lang="en-US" dirty="0" smtClean="0"/>
              <a:t/>
            </a:r>
            <a:br>
              <a:rPr lang="en-US" dirty="0" smtClean="0"/>
            </a:br>
            <a:r>
              <a:rPr lang="en-US" dirty="0" smtClean="0"/>
              <a:t>Jacob Harter b. 10 Jan 1792, Rockingham County, married Margaret Mossman. Children: Mary, </a:t>
            </a:r>
            <a:r>
              <a:rPr lang="en-US" dirty="0" err="1" smtClean="0"/>
              <a:t>vincent</a:t>
            </a:r>
            <a:r>
              <a:rPr lang="en-US" dirty="0" smtClean="0"/>
              <a:t>, Harvey, Nancy, Jacob, Margaret, John,. Died Licking County 1884.</a:t>
            </a:r>
            <a:br>
              <a:rPr lang="en-US" dirty="0" smtClean="0"/>
            </a:br>
            <a:r>
              <a:rPr lang="en-US" dirty="0" smtClean="0"/>
              <a:t/>
            </a:r>
            <a:br>
              <a:rPr lang="en-US" dirty="0" smtClean="0"/>
            </a:br>
            <a:r>
              <a:rPr lang="en-US" dirty="0" smtClean="0"/>
              <a:t>Joseph Harter b. 1798, Rockingham Co., VA. Married Sarah Frazier, children Noah, Eliza, Daniel, and Hugh. Died 1840 Licking Co., Ohio</a:t>
            </a:r>
            <a:br>
              <a:rPr lang="en-US" dirty="0" smtClean="0"/>
            </a:br>
            <a:r>
              <a:rPr lang="en-US" dirty="0" smtClean="0"/>
              <a:t/>
            </a:r>
            <a:br>
              <a:rPr lang="en-US" dirty="0" smtClean="0"/>
            </a:br>
            <a:r>
              <a:rPr lang="en-US" dirty="0" smtClean="0"/>
              <a:t>Sarah Harter b. ca 1800, married John </a:t>
            </a:r>
            <a:r>
              <a:rPr lang="en-US" dirty="0" err="1" smtClean="0"/>
              <a:t>Fulk</a:t>
            </a:r>
            <a:r>
              <a:rPr lang="en-US" dirty="0" smtClean="0"/>
              <a:t>.</a:t>
            </a:r>
            <a:br>
              <a:rPr lang="en-US" dirty="0" smtClean="0"/>
            </a:br>
            <a:r>
              <a:rPr lang="en-US" dirty="0" smtClean="0"/>
              <a:t/>
            </a:r>
            <a:br>
              <a:rPr lang="en-US" dirty="0" smtClean="0"/>
            </a:br>
            <a:r>
              <a:rPr lang="en-US" dirty="0" smtClean="0"/>
              <a:t>These children are all identified by a deed transferring the land of Adam Harter, deceased dated in March 1831.</a:t>
            </a:r>
            <a:br>
              <a:rPr lang="en-US" dirty="0" smtClean="0"/>
            </a:br>
            <a:r>
              <a:rPr lang="en-US" dirty="0" smtClean="0"/>
              <a:t/>
            </a:r>
            <a:br>
              <a:rPr lang="en-US" dirty="0" smtClean="0"/>
            </a:br>
            <a:r>
              <a:rPr lang="en-US" dirty="0" smtClean="0"/>
              <a:t>Mary Harter daughter of George Harter, Sr. b. ca 1770 Rockingham Co., VA married John </a:t>
            </a:r>
            <a:r>
              <a:rPr lang="en-US" dirty="0" err="1" smtClean="0"/>
              <a:t>Dispennet</a:t>
            </a:r>
            <a:r>
              <a:rPr lang="en-US" dirty="0" smtClean="0"/>
              <a:t>. Children: George, Barbara, Margaret, Joseph, Elizabeth, Jacob, William, Sarah, and Isaac. d. before 1840, Licking Co., Ohio</a:t>
            </a:r>
            <a:br>
              <a:rPr lang="en-US" dirty="0" smtClean="0"/>
            </a:br>
            <a:r>
              <a:rPr lang="en-US" dirty="0" smtClean="0"/>
              <a:t/>
            </a:r>
            <a:br>
              <a:rPr lang="en-US" dirty="0" smtClean="0"/>
            </a:br>
            <a:r>
              <a:rPr lang="en-US" dirty="0" smtClean="0"/>
              <a:t>Magdalena Harter </a:t>
            </a:r>
            <a:r>
              <a:rPr lang="en-US" dirty="0" err="1" smtClean="0"/>
              <a:t>dau</a:t>
            </a:r>
            <a:r>
              <a:rPr lang="en-US" dirty="0" smtClean="0"/>
              <a:t> of George Harter Sr. Married Michael Lime, Rockingham Co., VA. No further information known</a:t>
            </a:r>
            <a:br>
              <a:rPr lang="en-US" dirty="0" smtClean="0"/>
            </a:br>
            <a:r>
              <a:rPr lang="en-US" dirty="0" smtClean="0"/>
              <a:t/>
            </a:r>
            <a:br>
              <a:rPr lang="en-US" dirty="0" smtClean="0"/>
            </a:br>
            <a:r>
              <a:rPr lang="en-US" dirty="0" smtClean="0"/>
              <a:t>George Harter, Jr. son of George Harter sr. b. between 1770 and 1775 Rockingham County, VA, probably the youngest son. Brought his family to Licking County about 1817. Perhaps he had other children than those listed below. Died Burlington Township, Licking County 1835.</a:t>
            </a:r>
            <a:br>
              <a:rPr lang="en-US" dirty="0" smtClean="0"/>
            </a:br>
            <a:r>
              <a:rPr lang="en-US" dirty="0" smtClean="0"/>
              <a:t/>
            </a:r>
            <a:br>
              <a:rPr lang="en-US" dirty="0" smtClean="0"/>
            </a:br>
            <a:r>
              <a:rPr lang="en-US" dirty="0" smtClean="0"/>
              <a:t>Wife's name: Elizabeth (some researchers give her name as Martha)</a:t>
            </a:r>
            <a:br>
              <a:rPr lang="en-US" dirty="0" smtClean="0"/>
            </a:br>
            <a:r>
              <a:rPr lang="en-US" dirty="0" smtClean="0"/>
              <a:t/>
            </a:r>
            <a:br>
              <a:rPr lang="en-US" dirty="0" smtClean="0"/>
            </a:br>
            <a:r>
              <a:rPr lang="en-US" dirty="0" smtClean="0"/>
              <a:t>Children of George and Elizabeth: </a:t>
            </a:r>
            <a:br>
              <a:rPr lang="en-US" dirty="0" smtClean="0"/>
            </a:br>
            <a:r>
              <a:rPr lang="en-US" dirty="0" smtClean="0"/>
              <a:t/>
            </a:r>
            <a:br>
              <a:rPr lang="en-US" dirty="0" smtClean="0"/>
            </a:br>
            <a:r>
              <a:rPr lang="en-US" dirty="0" smtClean="0"/>
              <a:t>Catherine b. 1800 married Richard </a:t>
            </a:r>
            <a:r>
              <a:rPr lang="en-US" dirty="0" err="1" smtClean="0"/>
              <a:t>Holtsberry</a:t>
            </a:r>
            <a:r>
              <a:rPr lang="en-US" dirty="0" smtClean="0"/>
              <a:t> son of Nicholas </a:t>
            </a:r>
            <a:r>
              <a:rPr lang="en-US" dirty="0" err="1" smtClean="0"/>
              <a:t>Holtsberry</a:t>
            </a:r>
            <a:r>
              <a:rPr lang="en-US" dirty="0" smtClean="0"/>
              <a:t> and Catharine (probably </a:t>
            </a:r>
            <a:r>
              <a:rPr lang="en-US" dirty="0" err="1" smtClean="0"/>
              <a:t>Corbus</a:t>
            </a:r>
            <a:r>
              <a:rPr lang="en-US" dirty="0" smtClean="0"/>
              <a:t>). Children: Martha Ann, John Nicholas, Gabriel, Harvey, and Mary Amanda. Most of these children went to Franklin county, Ohio and eventually to Paulding County, Ohio.</a:t>
            </a:r>
            <a:br>
              <a:rPr lang="en-US" dirty="0" smtClean="0"/>
            </a:br>
            <a:r>
              <a:rPr lang="en-US" dirty="0" smtClean="0"/>
              <a:t/>
            </a:r>
            <a:br>
              <a:rPr lang="en-US" dirty="0" smtClean="0"/>
            </a:br>
            <a:r>
              <a:rPr lang="en-US" dirty="0" smtClean="0"/>
              <a:t>George b. 22 Sept 1801 Rockingham Co., VA., m. Anna Elizabeth Geiger. Children, John, Mary, Henry, Anthony Wayne, Elizabeth, and Sarah Ann. Died in Whitley Co., Indiana 9 March 1854.</a:t>
            </a:r>
            <a:br>
              <a:rPr lang="en-US" dirty="0" smtClean="0"/>
            </a:br>
            <a:r>
              <a:rPr lang="en-US" dirty="0" smtClean="0"/>
              <a:t/>
            </a:r>
            <a:br>
              <a:rPr lang="en-US" dirty="0" smtClean="0"/>
            </a:br>
            <a:r>
              <a:rPr lang="en-US" dirty="0" smtClean="0"/>
              <a:t>John Harter son of George Jr. b. 25 May 1803, Rockingham County, Va., married Mary Bower. Children: Benjamin, William, Harvey, Margaret, Henry, </a:t>
            </a:r>
            <a:r>
              <a:rPr lang="en-US" dirty="0" err="1" smtClean="0"/>
              <a:t>Elizabeth,Sarah</a:t>
            </a:r>
            <a:r>
              <a:rPr lang="en-US" dirty="0" smtClean="0"/>
              <a:t> and Catharine. Died 11 Nov 1871, Smith Township, Whitley County, Indiana.</a:t>
            </a:r>
            <a:br>
              <a:rPr lang="en-US" dirty="0" smtClean="0"/>
            </a:br>
            <a:r>
              <a:rPr lang="en-US" dirty="0" smtClean="0"/>
              <a:t/>
            </a:r>
            <a:br>
              <a:rPr lang="en-US" dirty="0" smtClean="0"/>
            </a:br>
            <a:r>
              <a:rPr lang="en-US" dirty="0" smtClean="0"/>
              <a:t>Susannah </a:t>
            </a:r>
            <a:r>
              <a:rPr lang="en-US" dirty="0" err="1" smtClean="0"/>
              <a:t>dau</a:t>
            </a:r>
            <a:r>
              <a:rPr lang="en-US" dirty="0" smtClean="0"/>
              <a:t> of George Jr. B. 1807 married John Geiger. Died 1829 Licking County Ohio</a:t>
            </a:r>
            <a:br>
              <a:rPr lang="en-US" dirty="0" smtClean="0"/>
            </a:br>
            <a:r>
              <a:rPr lang="en-US" dirty="0" smtClean="0"/>
              <a:t/>
            </a:r>
            <a:br>
              <a:rPr lang="en-US" dirty="0" smtClean="0"/>
            </a:br>
            <a:r>
              <a:rPr lang="en-US" dirty="0" smtClean="0"/>
              <a:t>Frances Harter </a:t>
            </a:r>
            <a:r>
              <a:rPr lang="en-US" dirty="0" err="1" smtClean="0"/>
              <a:t>dau</a:t>
            </a:r>
            <a:r>
              <a:rPr lang="en-US" dirty="0" smtClean="0"/>
              <a:t> of George </a:t>
            </a:r>
            <a:r>
              <a:rPr lang="en-US" dirty="0" err="1" smtClean="0"/>
              <a:t>jr</a:t>
            </a:r>
            <a:r>
              <a:rPr lang="en-US" dirty="0" smtClean="0"/>
              <a:t>. b. 1807. Married James </a:t>
            </a:r>
            <a:r>
              <a:rPr lang="en-US" dirty="0" err="1" smtClean="0"/>
              <a:t>Holtsberry</a:t>
            </a:r>
            <a:r>
              <a:rPr lang="en-US" dirty="0" smtClean="0"/>
              <a:t>, (brother of Richard). Children: Catharine, John J., Martha Ann, Isaac, Solomon, William, </a:t>
            </a:r>
            <a:r>
              <a:rPr lang="en-US" dirty="0" err="1" smtClean="0"/>
              <a:t>Christenia</a:t>
            </a:r>
            <a:r>
              <a:rPr lang="en-US" dirty="0" smtClean="0"/>
              <a:t> and Mary Ann. Died in Licking County, Ohio Buried at Hebron Cemetery.</a:t>
            </a:r>
            <a:br>
              <a:rPr lang="en-US" dirty="0" smtClean="0"/>
            </a:br>
            <a:r>
              <a:rPr lang="en-US" dirty="0" smtClean="0"/>
              <a:t/>
            </a:r>
            <a:br>
              <a:rPr lang="en-US" dirty="0" smtClean="0"/>
            </a:br>
            <a:r>
              <a:rPr lang="en-US" dirty="0" smtClean="0"/>
              <a:t>Isaac Harter son of George </a:t>
            </a:r>
            <a:r>
              <a:rPr lang="en-US" dirty="0" err="1" smtClean="0"/>
              <a:t>jr</a:t>
            </a:r>
            <a:r>
              <a:rPr lang="en-US" dirty="0" smtClean="0"/>
              <a:t>. Married Sally </a:t>
            </a:r>
            <a:r>
              <a:rPr lang="en-US" dirty="0" err="1" smtClean="0"/>
              <a:t>Holtsberry</a:t>
            </a:r>
            <a:r>
              <a:rPr lang="en-US" dirty="0" smtClean="0"/>
              <a:t>(sister of Richard and James). Would like to learn more about him. No further information. Where did they go? Did they die young?</a:t>
            </a:r>
            <a:br>
              <a:rPr lang="en-US" dirty="0" smtClean="0"/>
            </a:br>
            <a:r>
              <a:rPr lang="en-US" dirty="0" smtClean="0"/>
              <a:t/>
            </a:r>
            <a:br>
              <a:rPr lang="en-US" dirty="0" smtClean="0"/>
            </a:br>
            <a:r>
              <a:rPr lang="en-US" dirty="0" smtClean="0"/>
              <a:t>Charlotte Harter </a:t>
            </a:r>
            <a:r>
              <a:rPr lang="en-US" dirty="0" err="1" smtClean="0"/>
              <a:t>dau</a:t>
            </a:r>
            <a:r>
              <a:rPr lang="en-US" dirty="0" smtClean="0"/>
              <a:t> of George </a:t>
            </a:r>
            <a:r>
              <a:rPr lang="en-US" dirty="0" err="1" smtClean="0"/>
              <a:t>jr</a:t>
            </a:r>
            <a:r>
              <a:rPr lang="en-US" dirty="0" smtClean="0"/>
              <a:t>. Married Pressley Trumbo. Probably died before 1840. She may have died young and husband remarried.</a:t>
            </a:r>
            <a:br>
              <a:rPr lang="en-US" dirty="0" smtClean="0"/>
            </a:br>
            <a:r>
              <a:rPr lang="en-US" dirty="0" smtClean="0"/>
              <a:t/>
            </a:r>
            <a:br>
              <a:rPr lang="en-US" dirty="0" smtClean="0"/>
            </a:br>
            <a:r>
              <a:rPr lang="en-US" dirty="0" smtClean="0"/>
              <a:t>Gabriel Harter son of George, </a:t>
            </a:r>
            <a:r>
              <a:rPr lang="en-US" dirty="0" err="1" smtClean="0"/>
              <a:t>jr</a:t>
            </a:r>
            <a:r>
              <a:rPr lang="en-US" dirty="0" smtClean="0"/>
              <a:t>. Married </a:t>
            </a:r>
            <a:r>
              <a:rPr lang="en-US" dirty="0" err="1" smtClean="0"/>
              <a:t>Edy</a:t>
            </a:r>
            <a:r>
              <a:rPr lang="en-US" dirty="0" smtClean="0"/>
              <a:t> Boners. Need more information about him.</a:t>
            </a:r>
            <a:br>
              <a:rPr lang="en-US" dirty="0" smtClean="0"/>
            </a:br>
            <a:r>
              <a:rPr lang="en-US" dirty="0" smtClean="0"/>
              <a:t/>
            </a:r>
            <a:br>
              <a:rPr lang="en-US" dirty="0" smtClean="0"/>
            </a:br>
            <a:r>
              <a:rPr lang="en-US" dirty="0" smtClean="0"/>
              <a:t>Christian Harter son of George Jr. married a Catherine. No further information.</a:t>
            </a:r>
            <a:br>
              <a:rPr lang="en-US" dirty="0" smtClean="0"/>
            </a:br>
            <a:r>
              <a:rPr lang="en-US" dirty="0" smtClean="0"/>
              <a:t/>
            </a:r>
            <a:br>
              <a:rPr lang="en-US" dirty="0" smtClean="0"/>
            </a:br>
            <a:r>
              <a:rPr lang="en-US" dirty="0" smtClean="0"/>
              <a:t>In looking at current research being posted to Ancestry.COM, I find that a lot of researchers are showing that George, Jr. born in 1806 married Anna Elizabeth Geiger. In my opinion this seems unlikely, since his son, George III married a lady by the same name and I have found no evidence that his wife was a Geiger.. Can anyone give documentation of his wife's name thru </a:t>
            </a:r>
            <a:r>
              <a:rPr lang="en-US" dirty="0" err="1" smtClean="0"/>
              <a:t>baptizmal</a:t>
            </a:r>
            <a:r>
              <a:rPr lang="en-US" dirty="0" smtClean="0"/>
              <a:t> records etc.?</a:t>
            </a:r>
            <a:br>
              <a:rPr lang="en-US" dirty="0" smtClean="0"/>
            </a:br>
            <a:r>
              <a:rPr lang="en-US" dirty="0" smtClean="0"/>
              <a:t/>
            </a:r>
            <a:br>
              <a:rPr lang="en-US" dirty="0" smtClean="0"/>
            </a:br>
            <a:r>
              <a:rPr lang="en-US" dirty="0" smtClean="0"/>
              <a:t>Can anyone give us verifiable evidence George Sr. of Rockingham was the son of Johannes George Harter and Eva </a:t>
            </a:r>
            <a:r>
              <a:rPr lang="en-US" dirty="0" err="1" smtClean="0"/>
              <a:t>Mikesell</a:t>
            </a:r>
            <a:r>
              <a:rPr lang="en-US" dirty="0" smtClean="0"/>
              <a:t> as is appearing on many family trees on Ancestry. Does anyone have land records or estate records that proves this connection. The evidence would probably be estate records or land records deeding </a:t>
            </a:r>
            <a:r>
              <a:rPr lang="en-US" dirty="0" err="1" smtClean="0"/>
              <a:t>propery</a:t>
            </a:r>
            <a:r>
              <a:rPr lang="en-US" dirty="0" smtClean="0"/>
              <a:t> from Johannes George (probably called George) to son in Rockingham.</a:t>
            </a:r>
            <a:br>
              <a:rPr lang="en-US" dirty="0" smtClean="0"/>
            </a:br>
            <a:r>
              <a:rPr lang="en-US" dirty="0" smtClean="0"/>
              <a:t/>
            </a:r>
            <a:br>
              <a:rPr lang="en-US" dirty="0" smtClean="0"/>
            </a:br>
            <a:r>
              <a:rPr lang="en-US" dirty="0" smtClean="0"/>
              <a:t>After all these years, I would like to make the connection between Johannes George and George of Rockingham if it can be proven.</a:t>
            </a:r>
            <a:br>
              <a:rPr lang="en-US" dirty="0" smtClean="0"/>
            </a:br>
            <a:r>
              <a:rPr lang="en-US" dirty="0" smtClean="0"/>
              <a:t/>
            </a:r>
            <a:br>
              <a:rPr lang="en-US" dirty="0" smtClean="0"/>
            </a:br>
            <a:r>
              <a:rPr lang="en-US" dirty="0" smtClean="0"/>
              <a:t>Karen </a:t>
            </a:r>
            <a:br>
              <a:rPr lang="en-US" dirty="0" smtClean="0"/>
            </a:br>
            <a:endParaRPr lang="en-US" dirty="0" smtClean="0"/>
          </a:p>
          <a:p>
            <a:endParaRPr lang="en-US" dirty="0" smtClean="0"/>
          </a:p>
          <a:p>
            <a:r>
              <a:rPr lang="en-US" dirty="0" smtClean="0"/>
              <a:t>MORE NOTES:</a:t>
            </a:r>
          </a:p>
          <a:p>
            <a:r>
              <a:rPr lang="en-US" sz="1200" b="0" i="0" kern="1200" dirty="0" smtClean="0">
                <a:solidFill>
                  <a:schemeClr val="tx1"/>
                </a:solidFill>
                <a:latin typeface="+mn-lt"/>
                <a:ea typeface="+mn-ea"/>
                <a:cs typeface="+mn-cs"/>
              </a:rPr>
              <a:t>Sources</a:t>
            </a:r>
          </a:p>
          <a:p>
            <a:r>
              <a:rPr lang="en-US" sz="1200" b="0" i="0" u="sng" kern="1200" dirty="0" smtClean="0">
                <a:solidFill>
                  <a:schemeClr val="tx1"/>
                </a:solidFill>
                <a:latin typeface="+mn-lt"/>
                <a:ea typeface="+mn-ea"/>
                <a:cs typeface="+mn-cs"/>
                <a:hlinkClick r:id="rId4" tooltip="http://genforum.genealogy.com/hevener/messages/85.html"/>
              </a:rPr>
              <a:t>http://genforum.genealogy.com/hevener/messages/85.html</a:t>
            </a:r>
            <a:endParaRPr lang="en-US" sz="1200" b="0" i="0" kern="1200" dirty="0" smtClean="0">
              <a:solidFill>
                <a:schemeClr val="tx1"/>
              </a:solidFill>
              <a:latin typeface="+mn-lt"/>
              <a:ea typeface="+mn-ea"/>
              <a:cs typeface="+mn-cs"/>
            </a:endParaRPr>
          </a:p>
          <a:p>
            <a:r>
              <a:rPr lang="en-US" sz="1200" b="0" i="0" u="sng" kern="1200" dirty="0" smtClean="0">
                <a:solidFill>
                  <a:schemeClr val="tx1"/>
                </a:solidFill>
                <a:latin typeface="+mn-lt"/>
                <a:ea typeface="+mn-ea"/>
                <a:cs typeface="+mn-cs"/>
                <a:hlinkClick r:id="rId5" tooltip="http://boards.ancestry.com/thread.aspx?mv=flat&amp;m=3&amp;p=surnames.heafner"/>
              </a:rPr>
              <a:t>[1]</a:t>
            </a:r>
            <a:r>
              <a:rPr lang="en-US" sz="1200" b="0" i="0" kern="1200" dirty="0" smtClean="0">
                <a:solidFill>
                  <a:schemeClr val="tx1"/>
                </a:solidFill>
                <a:latin typeface="+mn-lt"/>
                <a:ea typeface="+mn-ea"/>
                <a:cs typeface="+mn-cs"/>
              </a:rPr>
              <a:t> Re: </a:t>
            </a:r>
            <a:r>
              <a:rPr lang="en-US" sz="1200" b="0" i="0" kern="1200" dirty="0" err="1" smtClean="0">
                <a:solidFill>
                  <a:schemeClr val="tx1"/>
                </a:solidFill>
                <a:latin typeface="+mn-lt"/>
                <a:ea typeface="+mn-ea"/>
                <a:cs typeface="+mn-cs"/>
              </a:rPr>
              <a:t>Heafner</a:t>
            </a:r>
            <a:r>
              <a:rPr lang="en-US" sz="1200" b="0" i="0" kern="1200" dirty="0" smtClean="0">
                <a:solidFill>
                  <a:schemeClr val="tx1"/>
                </a:solidFill>
                <a:latin typeface="+mn-lt"/>
                <a:ea typeface="+mn-ea"/>
                <a:cs typeface="+mn-cs"/>
              </a:rPr>
              <a:t> Les Stewart (View posts) Posted: 1 Jun 2006 1:39AM GMT Classification: Query Surnames: </a:t>
            </a:r>
            <a:r>
              <a:rPr lang="en-US" sz="1200" b="0" i="0" kern="1200" dirty="0" err="1" smtClean="0">
                <a:solidFill>
                  <a:schemeClr val="tx1"/>
                </a:solidFill>
                <a:latin typeface="+mn-lt"/>
                <a:ea typeface="+mn-ea"/>
                <a:cs typeface="+mn-cs"/>
              </a:rPr>
              <a:t>Heafner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Hepner</a:t>
            </a:r>
            <a:r>
              <a:rPr lang="en-US" sz="1200" b="0" i="0" kern="1200" dirty="0" smtClean="0">
                <a:solidFill>
                  <a:schemeClr val="tx1"/>
                </a:solidFill>
                <a:latin typeface="+mn-lt"/>
                <a:ea typeface="+mn-ea"/>
                <a:cs typeface="+mn-cs"/>
              </a:rPr>
              <a:t>, Hefner, Harter, Mathias, Shoemaker, Stewart, </a:t>
            </a:r>
            <a:r>
              <a:rPr lang="en-US" sz="1200" b="0" i="0" kern="1200" dirty="0" err="1" smtClean="0">
                <a:solidFill>
                  <a:schemeClr val="tx1"/>
                </a:solidFill>
                <a:latin typeface="+mn-lt"/>
                <a:ea typeface="+mn-ea"/>
                <a:cs typeface="+mn-cs"/>
              </a:rPr>
              <a:t>Fogel</a:t>
            </a:r>
            <a:r>
              <a:rPr lang="en-US" sz="1200" b="0" i="0" kern="1200" dirty="0" smtClean="0">
                <a:solidFill>
                  <a:schemeClr val="tx1"/>
                </a:solidFill>
                <a:latin typeface="+mn-lt"/>
                <a:ea typeface="+mn-ea"/>
                <a:cs typeface="+mn-cs"/>
              </a:rPr>
              <a:t> This gets a little confusing. </a:t>
            </a:r>
            <a:r>
              <a:rPr lang="en-US" sz="1200" b="0" i="0" kern="1200" dirty="0" err="1" smtClean="0">
                <a:solidFill>
                  <a:schemeClr val="tx1"/>
                </a:solidFill>
                <a:latin typeface="+mn-lt"/>
                <a:ea typeface="+mn-ea"/>
                <a:cs typeface="+mn-cs"/>
              </a:rPr>
              <a:t>Gotlieb</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Heafner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Hepner</a:t>
            </a:r>
            <a:r>
              <a:rPr lang="en-US" sz="1200" b="0" i="0" kern="1200" dirty="0" smtClean="0">
                <a:solidFill>
                  <a:schemeClr val="tx1"/>
                </a:solidFill>
                <a:latin typeface="+mn-lt"/>
                <a:ea typeface="+mn-ea"/>
                <a:cs typeface="+mn-cs"/>
              </a:rPr>
              <a:t>) was called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in many books that I have seen. He had a son named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Hefner Jr. There is that name change again. </a:t>
            </a:r>
            <a:r>
              <a:rPr lang="en-US" sz="1200" b="0" i="0" kern="1200" dirty="0" err="1" smtClean="0">
                <a:solidFill>
                  <a:schemeClr val="tx1"/>
                </a:solidFill>
                <a:latin typeface="+mn-lt"/>
                <a:ea typeface="+mn-ea"/>
                <a:cs typeface="+mn-cs"/>
              </a:rPr>
              <a:t>Gotlieb</a:t>
            </a:r>
            <a:r>
              <a:rPr lang="en-US" sz="1200" b="0" i="0" kern="1200" dirty="0" smtClean="0">
                <a:solidFill>
                  <a:schemeClr val="tx1"/>
                </a:solidFill>
                <a:latin typeface="+mn-lt"/>
                <a:ea typeface="+mn-ea"/>
                <a:cs typeface="+mn-cs"/>
              </a:rPr>
              <a:t> married Catherine Shafer in Clearing Springs , Frederick County, Maryland ( now called Clear Springs I believe). He died in 1833 in </a:t>
            </a:r>
            <a:r>
              <a:rPr lang="en-US" sz="1200" b="0" i="0" kern="1200" dirty="0" err="1" smtClean="0">
                <a:solidFill>
                  <a:schemeClr val="tx1"/>
                </a:solidFill>
                <a:latin typeface="+mn-lt"/>
                <a:ea typeface="+mn-ea"/>
                <a:cs typeface="+mn-cs"/>
              </a:rPr>
              <a:t>Sweedlin</a:t>
            </a:r>
            <a:r>
              <a:rPr lang="en-US" sz="1200" b="0" i="0" kern="1200" dirty="0" smtClean="0">
                <a:solidFill>
                  <a:schemeClr val="tx1"/>
                </a:solidFill>
                <a:latin typeface="+mn-lt"/>
                <a:ea typeface="+mn-ea"/>
                <a:cs typeface="+mn-cs"/>
              </a:rPr>
              <a:t> Valley, Pendleton County, West Virginia, I have a picture of his and Catherine's graves if you are interested. From what I can find about Mary and </a:t>
            </a:r>
            <a:r>
              <a:rPr lang="en-US" sz="1200" b="0" i="0" kern="1200" dirty="0" err="1" smtClean="0">
                <a:solidFill>
                  <a:schemeClr val="tx1"/>
                </a:solidFill>
                <a:latin typeface="+mn-lt"/>
                <a:ea typeface="+mn-ea"/>
                <a:cs typeface="+mn-cs"/>
              </a:rPr>
              <a:t>PhillipCasner</a:t>
            </a:r>
            <a:r>
              <a:rPr lang="en-US" sz="1200" b="0" i="0" kern="1200" dirty="0" smtClean="0">
                <a:solidFill>
                  <a:schemeClr val="tx1"/>
                </a:solidFill>
                <a:latin typeface="+mn-lt"/>
                <a:ea typeface="+mn-ea"/>
                <a:cs typeface="+mn-cs"/>
              </a:rPr>
              <a:t> ( </a:t>
            </a:r>
            <a:r>
              <a:rPr lang="en-US" sz="1200" b="0" i="0" kern="1200" dirty="0" err="1" smtClean="0">
                <a:solidFill>
                  <a:schemeClr val="tx1"/>
                </a:solidFill>
                <a:latin typeface="+mn-lt"/>
                <a:ea typeface="+mn-ea"/>
                <a:cs typeface="+mn-cs"/>
              </a:rPr>
              <a:t>Kessner</a:t>
            </a:r>
            <a:r>
              <a:rPr lang="en-US" sz="1200" b="0" i="0" kern="1200" dirty="0" smtClean="0">
                <a:solidFill>
                  <a:schemeClr val="tx1"/>
                </a:solidFill>
                <a:latin typeface="+mn-lt"/>
                <a:ea typeface="+mn-ea"/>
                <a:cs typeface="+mn-cs"/>
              </a:rPr>
              <a:t>) She is one of </a:t>
            </a:r>
            <a:r>
              <a:rPr lang="en-US" sz="1200" b="0" i="0" kern="1200" dirty="0" err="1" smtClean="0">
                <a:solidFill>
                  <a:schemeClr val="tx1"/>
                </a:solidFill>
                <a:latin typeface="+mn-lt"/>
                <a:ea typeface="+mn-ea"/>
                <a:cs typeface="+mn-cs"/>
              </a:rPr>
              <a:t>Gotlieb's</a:t>
            </a:r>
            <a:r>
              <a:rPr lang="en-US" sz="1200" b="0" i="0" kern="1200" dirty="0" smtClean="0">
                <a:solidFill>
                  <a:schemeClr val="tx1"/>
                </a:solidFill>
                <a:latin typeface="+mn-lt"/>
                <a:ea typeface="+mn-ea"/>
                <a:cs typeface="+mn-cs"/>
              </a:rPr>
              <a:t> daughters. I have her birth date being March 20, 1793 and death August 30, 1860. The book Brocks Gap Families has Mary and Philip married on August 19,1820 Philip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Heffner ( name change) signed the bond. </a:t>
            </a:r>
            <a:r>
              <a:rPr lang="en-US" sz="1200" b="0" i="0" kern="1200" dirty="0" err="1" smtClean="0">
                <a:solidFill>
                  <a:schemeClr val="tx1"/>
                </a:solidFill>
                <a:latin typeface="+mn-lt"/>
                <a:ea typeface="+mn-ea"/>
                <a:cs typeface="+mn-cs"/>
              </a:rPr>
              <a:t>Cutlip</a:t>
            </a:r>
            <a:r>
              <a:rPr lang="en-US" sz="1200" b="0" i="0" kern="1200" dirty="0" smtClean="0">
                <a:solidFill>
                  <a:schemeClr val="tx1"/>
                </a:solidFill>
                <a:latin typeface="+mn-lt"/>
                <a:ea typeface="+mn-ea"/>
                <a:cs typeface="+mn-cs"/>
              </a:rPr>
              <a:t> signed in German</a:t>
            </a:r>
          </a:p>
          <a:p>
            <a:r>
              <a:rPr lang="en-US" sz="1200" b="0" i="0" kern="1200" dirty="0" smtClean="0">
                <a:solidFill>
                  <a:schemeClr val="tx1"/>
                </a:solidFill>
                <a:latin typeface="+mn-lt"/>
                <a:ea typeface="+mn-ea"/>
                <a:cs typeface="+mn-cs"/>
              </a:rPr>
              <a:t>Does this info match up with what you have?</a:t>
            </a:r>
          </a:p>
          <a:p>
            <a:r>
              <a:rPr lang="en-US" sz="1200" b="0" i="0" u="sng" kern="1200" dirty="0" smtClean="0">
                <a:solidFill>
                  <a:schemeClr val="tx1"/>
                </a:solidFill>
                <a:latin typeface="+mn-lt"/>
                <a:ea typeface="+mn-ea"/>
                <a:cs typeface="+mn-cs"/>
                <a:hlinkClick r:id="rId6" tooltip="http://genforum.genealogy.com/fultz/messages/683.html"/>
              </a:rPr>
              <a:t>http://genforum.genealogy.com/fultz/messages/683.html</a:t>
            </a:r>
            <a:r>
              <a:rPr lang="en-US" sz="1200" b="0" i="0" kern="1200" dirty="0" smtClean="0">
                <a:solidFill>
                  <a:schemeClr val="tx1"/>
                </a:solidFill>
                <a:latin typeface="+mn-lt"/>
                <a:ea typeface="+mn-ea"/>
                <a:cs typeface="+mn-cs"/>
              </a:rPr>
              <a:t> Re: John FOULTZ (1797-1849) Lancaster </a:t>
            </a:r>
            <a:r>
              <a:rPr lang="en-US" sz="1200" b="0" i="0" kern="1200" dirty="0" err="1" smtClean="0">
                <a:solidFill>
                  <a:schemeClr val="tx1"/>
                </a:solidFill>
                <a:latin typeface="+mn-lt"/>
                <a:ea typeface="+mn-ea"/>
                <a:cs typeface="+mn-cs"/>
              </a:rPr>
              <a:t>Co.,PA</a:t>
            </a:r>
            <a:r>
              <a:rPr lang="en-US" sz="1200" b="0" i="0" kern="1200" dirty="0" smtClean="0">
                <a:solidFill>
                  <a:schemeClr val="tx1"/>
                </a:solidFill>
                <a:latin typeface="+mn-lt"/>
                <a:ea typeface="+mn-ea"/>
                <a:cs typeface="+mn-cs"/>
              </a:rPr>
              <a:t> Posted by: Dale Linton (ID *****3164) Date: February 21, 2007 at 19:28:50 In Reply to: Re: John FOULTZ (1797-1849) Lancaster </a:t>
            </a:r>
            <a:r>
              <a:rPr lang="en-US" sz="1200" b="0" i="0" kern="1200" dirty="0" err="1" smtClean="0">
                <a:solidFill>
                  <a:schemeClr val="tx1"/>
                </a:solidFill>
                <a:latin typeface="+mn-lt"/>
                <a:ea typeface="+mn-ea"/>
                <a:cs typeface="+mn-cs"/>
              </a:rPr>
              <a:t>Co.,PA</a:t>
            </a:r>
            <a:r>
              <a:rPr lang="en-US" sz="1200" b="0" i="0" kern="1200" dirty="0" smtClean="0">
                <a:solidFill>
                  <a:schemeClr val="tx1"/>
                </a:solidFill>
                <a:latin typeface="+mn-lt"/>
                <a:ea typeface="+mn-ea"/>
                <a:cs typeface="+mn-cs"/>
              </a:rPr>
              <a:t> by Clayton Hutchins of 790</a:t>
            </a:r>
          </a:p>
          <a:p>
            <a:r>
              <a:rPr lang="en-US" sz="1200" b="0" i="0" kern="1200" dirty="0" smtClean="0">
                <a:solidFill>
                  <a:schemeClr val="tx1"/>
                </a:solidFill>
                <a:latin typeface="+mn-lt"/>
                <a:ea typeface="+mn-ea"/>
                <a:cs typeface="+mn-cs"/>
              </a:rPr>
              <a:t>Clayton, Thanks so much for the info and replying. John Adam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Kesner</a:t>
            </a:r>
            <a:r>
              <a:rPr lang="en-US" sz="1200" b="0" i="0" kern="1200" dirty="0" smtClean="0">
                <a:solidFill>
                  <a:schemeClr val="tx1"/>
                </a:solidFill>
                <a:latin typeface="+mn-lt"/>
                <a:ea typeface="+mn-ea"/>
                <a:cs typeface="+mn-cs"/>
              </a:rPr>
              <a:t>) and Hannah </a:t>
            </a:r>
            <a:r>
              <a:rPr lang="en-US" sz="1200" b="0" i="0" kern="1200" dirty="0" err="1" smtClean="0">
                <a:solidFill>
                  <a:schemeClr val="tx1"/>
                </a:solidFill>
                <a:latin typeface="+mn-lt"/>
                <a:ea typeface="+mn-ea"/>
                <a:cs typeface="+mn-cs"/>
              </a:rPr>
              <a:t>Foultz</a:t>
            </a:r>
            <a:r>
              <a:rPr lang="en-US" sz="1200" b="0" i="0" kern="1200" dirty="0" smtClean="0">
                <a:solidFill>
                  <a:schemeClr val="tx1"/>
                </a:solidFill>
                <a:latin typeface="+mn-lt"/>
                <a:ea typeface="+mn-ea"/>
                <a:cs typeface="+mn-cs"/>
              </a:rPr>
              <a:t> are my four Great-Grandparents. Their son Phillip married Mary </a:t>
            </a:r>
            <a:r>
              <a:rPr lang="en-US" sz="1200" b="0" i="0" kern="1200" dirty="0" err="1" smtClean="0">
                <a:solidFill>
                  <a:schemeClr val="tx1"/>
                </a:solidFill>
                <a:latin typeface="+mn-lt"/>
                <a:ea typeface="+mn-ea"/>
                <a:cs typeface="+mn-cs"/>
              </a:rPr>
              <a:t>Heaviner</a:t>
            </a:r>
            <a:r>
              <a:rPr lang="en-US" sz="1200" b="0" i="0" kern="1200" dirty="0" smtClean="0">
                <a:solidFill>
                  <a:schemeClr val="tx1"/>
                </a:solidFill>
                <a:latin typeface="+mn-lt"/>
                <a:ea typeface="+mn-ea"/>
                <a:cs typeface="+mn-cs"/>
              </a:rPr>
              <a:t>/</a:t>
            </a:r>
            <a:r>
              <a:rPr lang="en-US" sz="1200" b="0" i="0" kern="1200" dirty="0" err="1" smtClean="0">
                <a:solidFill>
                  <a:schemeClr val="tx1"/>
                </a:solidFill>
                <a:latin typeface="+mn-lt"/>
                <a:ea typeface="+mn-ea"/>
                <a:cs typeface="+mn-cs"/>
              </a:rPr>
              <a:t>Hepner</a:t>
            </a:r>
            <a:r>
              <a:rPr lang="en-US" sz="1200" b="0" i="0" kern="1200" dirty="0" smtClean="0">
                <a:solidFill>
                  <a:schemeClr val="tx1"/>
                </a:solidFill>
                <a:latin typeface="+mn-lt"/>
                <a:ea typeface="+mn-ea"/>
                <a:cs typeface="+mn-cs"/>
              </a:rPr>
              <a:t>/</a:t>
            </a:r>
            <a:r>
              <a:rPr lang="en-US" sz="1200" b="0" i="0" kern="1200" dirty="0" err="1" smtClean="0">
                <a:solidFill>
                  <a:schemeClr val="tx1"/>
                </a:solidFill>
                <a:latin typeface="+mn-lt"/>
                <a:ea typeface="+mn-ea"/>
                <a:cs typeface="+mn-cs"/>
              </a:rPr>
              <a:t>Haefner</a:t>
            </a:r>
            <a:r>
              <a:rPr lang="en-US" sz="1200" b="0" i="0" kern="1200" dirty="0" smtClean="0">
                <a:solidFill>
                  <a:schemeClr val="tx1"/>
                </a:solidFill>
                <a:latin typeface="+mn-lt"/>
                <a:ea typeface="+mn-ea"/>
                <a:cs typeface="+mn-cs"/>
              </a:rPr>
              <a:t>/Hefner (</a:t>
            </a:r>
            <a:r>
              <a:rPr lang="en-US" sz="1200" b="0" i="0" kern="1200" dirty="0" err="1" smtClean="0">
                <a:solidFill>
                  <a:schemeClr val="tx1"/>
                </a:solidFill>
                <a:latin typeface="+mn-lt"/>
                <a:ea typeface="+mn-ea"/>
                <a:cs typeface="+mn-cs"/>
              </a:rPr>
              <a:t>dau</a:t>
            </a:r>
            <a:r>
              <a:rPr lang="en-US" sz="1200" b="0" i="0" kern="1200" dirty="0" smtClean="0">
                <a:solidFill>
                  <a:schemeClr val="tx1"/>
                </a:solidFill>
                <a:latin typeface="+mn-lt"/>
                <a:ea typeface="+mn-ea"/>
                <a:cs typeface="+mn-cs"/>
              </a:rPr>
              <a:t> of Gottlieb </a:t>
            </a:r>
            <a:r>
              <a:rPr lang="en-US" sz="1200" b="0" i="0" kern="1200" dirty="0" err="1" smtClean="0">
                <a:solidFill>
                  <a:schemeClr val="tx1"/>
                </a:solidFill>
                <a:latin typeface="+mn-lt"/>
                <a:ea typeface="+mn-ea"/>
                <a:cs typeface="+mn-cs"/>
              </a:rPr>
              <a:t>Hepner</a:t>
            </a:r>
            <a:r>
              <a:rPr lang="en-US" sz="1200" b="0" i="0" kern="1200" dirty="0" smtClean="0">
                <a:solidFill>
                  <a:schemeClr val="tx1"/>
                </a:solidFill>
                <a:latin typeface="+mn-lt"/>
                <a:ea typeface="+mn-ea"/>
                <a:cs typeface="+mn-cs"/>
              </a:rPr>
              <a:t> and Cather Shafer). Hannah </a:t>
            </a:r>
            <a:r>
              <a:rPr lang="en-US" sz="1200" b="0" i="0" kern="1200" dirty="0" err="1" smtClean="0">
                <a:solidFill>
                  <a:schemeClr val="tx1"/>
                </a:solidFill>
                <a:latin typeface="+mn-lt"/>
                <a:ea typeface="+mn-ea"/>
                <a:cs typeface="+mn-cs"/>
              </a:rPr>
              <a:t>Casner</a:t>
            </a:r>
            <a:r>
              <a:rPr lang="en-US" sz="1200" b="0" i="0" kern="1200" dirty="0" smtClean="0">
                <a:solidFill>
                  <a:schemeClr val="tx1"/>
                </a:solidFill>
                <a:latin typeface="+mn-lt"/>
                <a:ea typeface="+mn-ea"/>
                <a:cs typeface="+mn-cs"/>
              </a:rPr>
              <a:t> married Jonathan Wesley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--their daughter, Elizabeth Ann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was the 2nd or 3rd wife of Stephen Edward Welch. Elizabeth and Stephen's oldest child, Edward Wesley Welch married </a:t>
            </a:r>
            <a:r>
              <a:rPr lang="en-US" sz="1200" b="0" i="0" kern="1200" dirty="0" err="1" smtClean="0">
                <a:solidFill>
                  <a:schemeClr val="tx1"/>
                </a:solidFill>
                <a:latin typeface="+mn-lt"/>
                <a:ea typeface="+mn-ea"/>
                <a:cs typeface="+mn-cs"/>
              </a:rPr>
              <a:t>LouCindy</a:t>
            </a:r>
            <a:r>
              <a:rPr lang="en-US" sz="1200" b="0" i="0" kern="1200" dirty="0" smtClean="0">
                <a:solidFill>
                  <a:schemeClr val="tx1"/>
                </a:solidFill>
                <a:latin typeface="+mn-lt"/>
                <a:ea typeface="+mn-ea"/>
                <a:cs typeface="+mn-cs"/>
              </a:rPr>
              <a:t> Catherine </a:t>
            </a:r>
            <a:r>
              <a:rPr lang="en-US" sz="1200" b="0" i="0" kern="1200" dirty="0" err="1" smtClean="0">
                <a:solidFill>
                  <a:schemeClr val="tx1"/>
                </a:solidFill>
                <a:latin typeface="+mn-lt"/>
                <a:ea typeface="+mn-ea"/>
                <a:cs typeface="+mn-cs"/>
              </a:rPr>
              <a:t>Scitern</a:t>
            </a:r>
            <a:r>
              <a:rPr lang="en-US" sz="1200" b="0" i="0" kern="1200" dirty="0" smtClean="0">
                <a:solidFill>
                  <a:schemeClr val="tx1"/>
                </a:solidFill>
                <a:latin typeface="+mn-lt"/>
                <a:ea typeface="+mn-ea"/>
                <a:cs typeface="+mn-cs"/>
              </a:rPr>
              <a:t>--their daughter (my Mother was next.) Maybe this would be helpful to someone else. If you want further info, I would rather do it direct.</a:t>
            </a:r>
          </a:p>
          <a:p>
            <a:r>
              <a:rPr lang="en-US" sz="1200" b="0" i="0" kern="1200" dirty="0" smtClean="0">
                <a:solidFill>
                  <a:schemeClr val="tx1"/>
                </a:solidFill>
                <a:latin typeface="+mn-lt"/>
                <a:ea typeface="+mn-ea"/>
                <a:cs typeface="+mn-cs"/>
              </a:rPr>
              <a:t>Thanks again, Dale</a:t>
            </a:r>
          </a:p>
          <a:p>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Elisabeth </a:t>
            </a:r>
            <a:r>
              <a:rPr lang="en-US" sz="1200" b="1" i="0" kern="1200" dirty="0" err="1" smtClean="0">
                <a:solidFill>
                  <a:schemeClr val="tx1"/>
                </a:solidFill>
                <a:latin typeface="+mn-lt"/>
                <a:ea typeface="+mn-ea"/>
                <a:cs typeface="+mn-cs"/>
              </a:rPr>
              <a:t>Hevner</a:t>
            </a:r>
            <a:r>
              <a:rPr lang="en-US" sz="1200" b="1" i="0" kern="1200" dirty="0" smtClean="0">
                <a:solidFill>
                  <a:schemeClr val="tx1"/>
                </a:solidFill>
                <a:latin typeface="+mn-lt"/>
                <a:ea typeface="+mn-ea"/>
                <a:cs typeface="+mn-cs"/>
              </a:rPr>
              <a:t> in the </a:t>
            </a:r>
            <a:r>
              <a:rPr lang="en-US" sz="1200" b="1" i="0" u="none" strike="noStrike" kern="1200" dirty="0" smtClean="0">
                <a:solidFill>
                  <a:schemeClr val="tx1"/>
                </a:solidFill>
                <a:latin typeface="+mn-lt"/>
                <a:ea typeface="+mn-ea"/>
                <a:cs typeface="+mn-cs"/>
                <a:hlinkClick r:id="rId3" tooltip="West Virginia, Marriages Index, 1785-1971"/>
              </a:rPr>
              <a:t>West Virginia, Marriages Index, 1785-1971</a:t>
            </a:r>
            <a:endParaRPr lang="en-US" sz="1200" b="1"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Name:Elisabeth</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HevnerGender:FemaleSpouse's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Name:Simion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HarterSpouse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Gender:MaleMarriage</a:t>
            </a:r>
            <a:r>
              <a:rPr lang="en-US" sz="1200" b="0" i="0" kern="1200" dirty="0" smtClean="0">
                <a:solidFill>
                  <a:schemeClr val="tx1"/>
                </a:solidFill>
                <a:latin typeface="+mn-lt"/>
                <a:ea typeface="+mn-ea"/>
                <a:cs typeface="+mn-cs"/>
              </a:rPr>
              <a:t> Date:19 Sep 1820Marriage </a:t>
            </a:r>
            <a:r>
              <a:rPr lang="en-US" sz="1200" b="0" i="0" kern="1200" dirty="0" err="1" smtClean="0">
                <a:solidFill>
                  <a:schemeClr val="tx1"/>
                </a:solidFill>
                <a:latin typeface="+mn-lt"/>
                <a:ea typeface="+mn-ea"/>
                <a:cs typeface="+mn-cs"/>
              </a:rPr>
              <a:t>Place:Pendleton</a:t>
            </a:r>
            <a:r>
              <a:rPr lang="en-US" sz="1200" b="0" i="0" kern="1200" dirty="0" smtClean="0">
                <a:solidFill>
                  <a:schemeClr val="tx1"/>
                </a:solidFill>
                <a:latin typeface="+mn-lt"/>
                <a:ea typeface="+mn-ea"/>
                <a:cs typeface="+mn-cs"/>
              </a:rPr>
              <a:t>, West Virginia</a:t>
            </a:r>
          </a:p>
          <a:p>
            <a:r>
              <a:rPr lang="en-US" sz="1200" b="0" i="0" kern="1200" dirty="0" smtClean="0">
                <a:solidFill>
                  <a:schemeClr val="tx1"/>
                </a:solidFill>
                <a:latin typeface="+mn-lt"/>
                <a:ea typeface="+mn-ea"/>
                <a:cs typeface="+mn-cs"/>
              </a:rPr>
              <a:t>Source Information</a:t>
            </a:r>
          </a:p>
          <a:p>
            <a:r>
              <a:rPr lang="en-US" sz="1200" b="0" i="0" kern="1200" dirty="0" smtClean="0">
                <a:solidFill>
                  <a:schemeClr val="tx1"/>
                </a:solidFill>
                <a:latin typeface="+mn-lt"/>
                <a:ea typeface="+mn-ea"/>
                <a:cs typeface="+mn-cs"/>
              </a:rPr>
              <a:t>Ancestry.com. </a:t>
            </a:r>
            <a:r>
              <a:rPr lang="en-US" sz="1200" b="0" i="1" kern="1200" dirty="0" smtClean="0">
                <a:solidFill>
                  <a:schemeClr val="tx1"/>
                </a:solidFill>
                <a:latin typeface="+mn-lt"/>
                <a:ea typeface="+mn-ea"/>
                <a:cs typeface="+mn-cs"/>
              </a:rPr>
              <a:t>West Virginia, Marriages Index, 1785-1971</a:t>
            </a:r>
            <a:r>
              <a:rPr lang="en-US" sz="1200" b="0" i="0" kern="1200" dirty="0" smtClean="0">
                <a:solidFill>
                  <a:schemeClr val="tx1"/>
                </a:solidFill>
                <a:latin typeface="+mn-lt"/>
                <a:ea typeface="+mn-ea"/>
                <a:cs typeface="+mn-cs"/>
              </a:rPr>
              <a:t> [database on-line]. Provo, UT, USA: Ancestry.com Operations, Inc., 2011.</a:t>
            </a:r>
          </a:p>
          <a:p>
            <a:r>
              <a:rPr lang="en-US" sz="1200" b="0" i="0" kern="1200" dirty="0" smtClean="0">
                <a:solidFill>
                  <a:schemeClr val="tx1"/>
                </a:solidFill>
                <a:latin typeface="+mn-lt"/>
                <a:ea typeface="+mn-ea"/>
                <a:cs typeface="+mn-cs"/>
              </a:rPr>
              <a:t>Original data:</a:t>
            </a:r>
          </a:p>
          <a:p>
            <a:r>
              <a:rPr lang="en-US" sz="1200" b="0" i="0" kern="1200" dirty="0" smtClean="0">
                <a:solidFill>
                  <a:schemeClr val="tx1"/>
                </a:solidFill>
                <a:latin typeface="+mn-lt"/>
                <a:ea typeface="+mn-ea"/>
                <a:cs typeface="+mn-cs"/>
              </a:rPr>
              <a:t>"West Virginia Marriages, 1853–1970." Index. </a:t>
            </a:r>
            <a:r>
              <a:rPr lang="en-US" sz="1200" b="0" i="0" kern="1200" dirty="0" err="1" smtClean="0">
                <a:solidFill>
                  <a:schemeClr val="tx1"/>
                </a:solidFill>
                <a:latin typeface="+mn-lt"/>
                <a:ea typeface="+mn-ea"/>
                <a:cs typeface="+mn-cs"/>
              </a:rPr>
              <a:t>FamilySearch</a:t>
            </a:r>
            <a:r>
              <a:rPr lang="en-US" sz="1200" b="0" i="0" kern="1200" dirty="0" smtClean="0">
                <a:solidFill>
                  <a:schemeClr val="tx1"/>
                </a:solidFill>
                <a:latin typeface="+mn-lt"/>
                <a:ea typeface="+mn-ea"/>
                <a:cs typeface="+mn-cs"/>
              </a:rPr>
              <a:t>, Salt Lake City, Utah, 2008, 2009. Digital images of originals housed in County Courthouses in various counties throughout West Virginia. Marriage records.</a:t>
            </a:r>
          </a:p>
          <a:p>
            <a:r>
              <a:rPr lang="en-US" sz="1200" b="0" i="0" kern="1200" dirty="0" smtClean="0">
                <a:solidFill>
                  <a:schemeClr val="tx1"/>
                </a:solidFill>
                <a:latin typeface="+mn-lt"/>
                <a:ea typeface="+mn-ea"/>
                <a:cs typeface="+mn-cs"/>
              </a:rPr>
              <a:t>Description</a:t>
            </a:r>
          </a:p>
          <a:p>
            <a:r>
              <a:rPr lang="en-US" sz="1200" b="0" i="0" kern="1200" dirty="0" smtClean="0">
                <a:solidFill>
                  <a:schemeClr val="tx1"/>
                </a:solidFill>
                <a:latin typeface="+mn-lt"/>
                <a:ea typeface="+mn-ea"/>
                <a:cs typeface="+mn-cs"/>
              </a:rPr>
              <a:t>This database contains an index extracted from West Virginia marriage records. </a:t>
            </a:r>
            <a:r>
              <a:rPr lang="en-US" sz="1200" b="0" i="0" u="sng" kern="1200" dirty="0" smtClean="0">
                <a:solidFill>
                  <a:schemeClr val="tx1"/>
                </a:solidFill>
                <a:latin typeface="+mn-lt"/>
                <a:ea typeface="+mn-ea"/>
                <a:cs typeface="+mn-cs"/>
                <a:hlinkClick r:id="rId3"/>
              </a:rPr>
              <a:t>Learn more...</a:t>
            </a:r>
            <a:endParaRPr lang="en-US" sz="1200" b="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20BAE69-3C0C-46C2-B92B-C02A011AA7F7}"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E20BAE69-3C0C-46C2-B92B-C02A011AA7F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two </a:t>
            </a:r>
            <a:r>
              <a:rPr lang="en-US" dirty="0" err="1" smtClean="0"/>
              <a:t>Aseneth’s</a:t>
            </a:r>
            <a:r>
              <a:rPr lang="en-US" dirty="0" smtClean="0"/>
              <a:t> on this page</a:t>
            </a:r>
          </a:p>
          <a:p>
            <a:r>
              <a:rPr lang="en-US" dirty="0" err="1" smtClean="0"/>
              <a:t>Sweedlin</a:t>
            </a:r>
            <a:r>
              <a:rPr lang="en-US" dirty="0" smtClean="0"/>
              <a:t> is misspelled on the Census</a:t>
            </a:r>
          </a:p>
          <a:p>
            <a:endParaRPr lang="en-US" dirty="0" smtClean="0"/>
          </a:p>
        </p:txBody>
      </p:sp>
      <p:sp>
        <p:nvSpPr>
          <p:cNvPr id="4" name="Slide Number Placeholder 3"/>
          <p:cNvSpPr>
            <a:spLocks noGrp="1"/>
          </p:cNvSpPr>
          <p:nvPr>
            <p:ph type="sldNum" sz="quarter" idx="10"/>
          </p:nvPr>
        </p:nvSpPr>
        <p:spPr/>
        <p:txBody>
          <a:bodyPr/>
          <a:lstStyle/>
          <a:p>
            <a:fld id="{E20BAE69-3C0C-46C2-B92B-C02A011AA7F7}"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Elisabeth </a:t>
            </a:r>
            <a:r>
              <a:rPr lang="en-US" sz="1200" b="1" i="0" kern="1200" dirty="0" err="1" smtClean="0">
                <a:solidFill>
                  <a:schemeClr val="tx1"/>
                </a:solidFill>
                <a:latin typeface="+mn-lt"/>
                <a:ea typeface="+mn-ea"/>
                <a:cs typeface="+mn-cs"/>
              </a:rPr>
              <a:t>Hevner</a:t>
            </a:r>
            <a:r>
              <a:rPr lang="en-US" sz="1200" b="1" i="0" kern="1200" dirty="0" smtClean="0">
                <a:solidFill>
                  <a:schemeClr val="tx1"/>
                </a:solidFill>
                <a:latin typeface="+mn-lt"/>
                <a:ea typeface="+mn-ea"/>
                <a:cs typeface="+mn-cs"/>
              </a:rPr>
              <a:t> in the </a:t>
            </a:r>
            <a:r>
              <a:rPr lang="en-US" sz="1200" b="1" i="0" u="none" strike="noStrike" kern="1200" dirty="0" smtClean="0">
                <a:solidFill>
                  <a:schemeClr val="tx1"/>
                </a:solidFill>
                <a:latin typeface="+mn-lt"/>
                <a:ea typeface="+mn-ea"/>
                <a:cs typeface="+mn-cs"/>
                <a:hlinkClick r:id="rId3" tooltip="West Virginia, Marriages Index, 1785-1971"/>
              </a:rPr>
              <a:t>West Virginia, Marriages Index, 1785-1971</a:t>
            </a:r>
            <a:endParaRPr lang="en-US" sz="1200" b="1"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Name:Elisabeth</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HevnerGender:FemaleSpouse's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Name:Simion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HarterSpouse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Gender:MaleMarriage</a:t>
            </a:r>
            <a:r>
              <a:rPr lang="en-US" sz="1200" b="0" i="0" kern="1200" dirty="0" smtClean="0">
                <a:solidFill>
                  <a:schemeClr val="tx1"/>
                </a:solidFill>
                <a:latin typeface="+mn-lt"/>
                <a:ea typeface="+mn-ea"/>
                <a:cs typeface="+mn-cs"/>
              </a:rPr>
              <a:t> Date:19 Sep 1820Marriage </a:t>
            </a:r>
            <a:r>
              <a:rPr lang="en-US" sz="1200" b="0" i="0" kern="1200" dirty="0" err="1" smtClean="0">
                <a:solidFill>
                  <a:schemeClr val="tx1"/>
                </a:solidFill>
                <a:latin typeface="+mn-lt"/>
                <a:ea typeface="+mn-ea"/>
                <a:cs typeface="+mn-cs"/>
              </a:rPr>
              <a:t>Place:Pendleton</a:t>
            </a:r>
            <a:r>
              <a:rPr lang="en-US" sz="1200" b="0" i="0" kern="1200" dirty="0" smtClean="0">
                <a:solidFill>
                  <a:schemeClr val="tx1"/>
                </a:solidFill>
                <a:latin typeface="+mn-lt"/>
                <a:ea typeface="+mn-ea"/>
                <a:cs typeface="+mn-cs"/>
              </a:rPr>
              <a:t>, West Virginia</a:t>
            </a:r>
          </a:p>
          <a:p>
            <a:r>
              <a:rPr lang="en-US" sz="1200" b="0" i="0" kern="1200" dirty="0" smtClean="0">
                <a:solidFill>
                  <a:schemeClr val="tx1"/>
                </a:solidFill>
                <a:latin typeface="+mn-lt"/>
                <a:ea typeface="+mn-ea"/>
                <a:cs typeface="+mn-cs"/>
              </a:rPr>
              <a:t>Source Information</a:t>
            </a:r>
          </a:p>
          <a:p>
            <a:r>
              <a:rPr lang="en-US" sz="1200" b="0" i="0" kern="1200" dirty="0" smtClean="0">
                <a:solidFill>
                  <a:schemeClr val="tx1"/>
                </a:solidFill>
                <a:latin typeface="+mn-lt"/>
                <a:ea typeface="+mn-ea"/>
                <a:cs typeface="+mn-cs"/>
              </a:rPr>
              <a:t>Ancestry.com. </a:t>
            </a:r>
            <a:r>
              <a:rPr lang="en-US" sz="1200" b="0" i="1" kern="1200" dirty="0" smtClean="0">
                <a:solidFill>
                  <a:schemeClr val="tx1"/>
                </a:solidFill>
                <a:latin typeface="+mn-lt"/>
                <a:ea typeface="+mn-ea"/>
                <a:cs typeface="+mn-cs"/>
              </a:rPr>
              <a:t>West Virginia, Marriages Index, 1785-1971</a:t>
            </a:r>
            <a:r>
              <a:rPr lang="en-US" sz="1200" b="0" i="0" kern="1200" dirty="0" smtClean="0">
                <a:solidFill>
                  <a:schemeClr val="tx1"/>
                </a:solidFill>
                <a:latin typeface="+mn-lt"/>
                <a:ea typeface="+mn-ea"/>
                <a:cs typeface="+mn-cs"/>
              </a:rPr>
              <a:t> [database on-line]. Provo, UT, USA: Ancestry.com Operations, Inc., 2011.</a:t>
            </a:r>
          </a:p>
          <a:p>
            <a:r>
              <a:rPr lang="en-US" sz="1200" b="0" i="0" kern="1200" dirty="0" smtClean="0">
                <a:solidFill>
                  <a:schemeClr val="tx1"/>
                </a:solidFill>
                <a:latin typeface="+mn-lt"/>
                <a:ea typeface="+mn-ea"/>
                <a:cs typeface="+mn-cs"/>
              </a:rPr>
              <a:t>Original data:</a:t>
            </a:r>
          </a:p>
          <a:p>
            <a:r>
              <a:rPr lang="en-US" sz="1200" b="0" i="0" kern="1200" dirty="0" smtClean="0">
                <a:solidFill>
                  <a:schemeClr val="tx1"/>
                </a:solidFill>
                <a:latin typeface="+mn-lt"/>
                <a:ea typeface="+mn-ea"/>
                <a:cs typeface="+mn-cs"/>
              </a:rPr>
              <a:t>"West Virginia Marriages, 1853–1970." Index. </a:t>
            </a:r>
            <a:r>
              <a:rPr lang="en-US" sz="1200" b="0" i="0" kern="1200" dirty="0" err="1" smtClean="0">
                <a:solidFill>
                  <a:schemeClr val="tx1"/>
                </a:solidFill>
                <a:latin typeface="+mn-lt"/>
                <a:ea typeface="+mn-ea"/>
                <a:cs typeface="+mn-cs"/>
              </a:rPr>
              <a:t>FamilySearch</a:t>
            </a:r>
            <a:r>
              <a:rPr lang="en-US" sz="1200" b="0" i="0" kern="1200" dirty="0" smtClean="0">
                <a:solidFill>
                  <a:schemeClr val="tx1"/>
                </a:solidFill>
                <a:latin typeface="+mn-lt"/>
                <a:ea typeface="+mn-ea"/>
                <a:cs typeface="+mn-cs"/>
              </a:rPr>
              <a:t>, Salt Lake City, Utah, 2008, 2009. Digital images of originals housed in County Courthouses in various counties throughout West Virginia. Marriage records.</a:t>
            </a:r>
          </a:p>
          <a:p>
            <a:r>
              <a:rPr lang="en-US" sz="1200" b="0" i="0" kern="1200" dirty="0" smtClean="0">
                <a:solidFill>
                  <a:schemeClr val="tx1"/>
                </a:solidFill>
                <a:latin typeface="+mn-lt"/>
                <a:ea typeface="+mn-ea"/>
                <a:cs typeface="+mn-cs"/>
              </a:rPr>
              <a:t>Description</a:t>
            </a:r>
          </a:p>
          <a:p>
            <a:r>
              <a:rPr lang="en-US" sz="1200" b="0" i="0" kern="1200" dirty="0" smtClean="0">
                <a:solidFill>
                  <a:schemeClr val="tx1"/>
                </a:solidFill>
                <a:latin typeface="+mn-lt"/>
                <a:ea typeface="+mn-ea"/>
                <a:cs typeface="+mn-cs"/>
              </a:rPr>
              <a:t>This database contains an index extracted from West Virginia marriage records. </a:t>
            </a:r>
            <a:r>
              <a:rPr lang="en-US" sz="1200" b="0" i="0" u="sng" kern="1200" dirty="0" smtClean="0">
                <a:solidFill>
                  <a:schemeClr val="tx1"/>
                </a:solidFill>
                <a:latin typeface="+mn-lt"/>
                <a:ea typeface="+mn-ea"/>
                <a:cs typeface="+mn-cs"/>
                <a:hlinkClick r:id="rId3"/>
              </a:rPr>
              <a:t>Learn more...</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Birth: Jun. 9, 1796</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Pendleton County</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West Virginia, </a:t>
            </a:r>
            <a:r>
              <a:rPr lang="en-US" sz="1200" b="0" kern="1200" dirty="0" err="1" smtClean="0">
                <a:solidFill>
                  <a:schemeClr val="tx1"/>
                </a:solidFill>
                <a:latin typeface="+mn-lt"/>
                <a:ea typeface="+mn-ea"/>
                <a:cs typeface="+mn-cs"/>
              </a:rPr>
              <a:t>USADeath</a:t>
            </a:r>
            <a:r>
              <a:rPr lang="en-US" sz="1200" b="0" kern="1200" dirty="0" smtClean="0">
                <a:solidFill>
                  <a:schemeClr val="tx1"/>
                </a:solidFill>
                <a:latin typeface="+mn-lt"/>
                <a:ea typeface="+mn-ea"/>
                <a:cs typeface="+mn-cs"/>
              </a:rPr>
              <a:t>: Nov. 13, 1877</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Pendleton County</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West Virginia, USA</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In the name of God, Amen, I Philip </a:t>
            </a:r>
            <a:r>
              <a:rPr lang="en-US" sz="1200" b="0" kern="1200" dirty="0" err="1" smtClean="0">
                <a:solidFill>
                  <a:schemeClr val="tx1"/>
                </a:solidFill>
                <a:latin typeface="+mn-lt"/>
                <a:ea typeface="+mn-ea"/>
                <a:cs typeface="+mn-cs"/>
              </a:rPr>
              <a:t>Nesselrodt</a:t>
            </a:r>
            <a:r>
              <a:rPr lang="en-US" sz="1200" b="0" kern="1200" dirty="0" smtClean="0">
                <a:solidFill>
                  <a:schemeClr val="tx1"/>
                </a:solidFill>
                <a:latin typeface="+mn-lt"/>
                <a:ea typeface="+mn-ea"/>
                <a:cs typeface="+mn-cs"/>
              </a:rPr>
              <a:t> of the County of Pendleton, and the state of W Virginia, being weak in body but of perfect </a:t>
            </a:r>
            <a:r>
              <a:rPr lang="en-US" sz="1200" b="0" kern="1200" dirty="0" err="1" smtClean="0">
                <a:solidFill>
                  <a:schemeClr val="tx1"/>
                </a:solidFill>
                <a:latin typeface="+mn-lt"/>
                <a:ea typeface="+mn-ea"/>
                <a:cs typeface="+mn-cs"/>
              </a:rPr>
              <a:t>minbd</a:t>
            </a:r>
            <a:r>
              <a:rPr lang="en-US" sz="1200" b="0" kern="1200" dirty="0" smtClean="0">
                <a:solidFill>
                  <a:schemeClr val="tx1"/>
                </a:solidFill>
                <a:latin typeface="+mn-lt"/>
                <a:ea typeface="+mn-ea"/>
                <a:cs typeface="+mn-cs"/>
              </a:rPr>
              <a:t> and memory. and knowing that it is appointed for us all to die, do make and ordain this my last will and testament. In the first place, I give to my wife Catherine </a:t>
            </a:r>
            <a:r>
              <a:rPr lang="en-US" sz="1200" b="0" kern="1200" dirty="0" err="1" smtClean="0">
                <a:solidFill>
                  <a:schemeClr val="tx1"/>
                </a:solidFill>
                <a:latin typeface="+mn-lt"/>
                <a:ea typeface="+mn-ea"/>
                <a:cs typeface="+mn-cs"/>
              </a:rPr>
              <a:t>Nesselrodt</a:t>
            </a:r>
            <a:r>
              <a:rPr lang="en-US" sz="1200" b="0" kern="1200" dirty="0" smtClean="0">
                <a:solidFill>
                  <a:schemeClr val="tx1"/>
                </a:solidFill>
                <a:latin typeface="+mn-lt"/>
                <a:ea typeface="+mn-ea"/>
                <a:cs typeface="+mn-cs"/>
              </a:rPr>
              <a:t> all my property including land and all other property, with the exception of one gray colt which I give to my son Peter H </a:t>
            </a:r>
            <a:r>
              <a:rPr lang="en-US" sz="1200" b="0" kern="1200" dirty="0" err="1" smtClean="0">
                <a:solidFill>
                  <a:schemeClr val="tx1"/>
                </a:solidFill>
                <a:latin typeface="+mn-lt"/>
                <a:ea typeface="+mn-ea"/>
                <a:cs typeface="+mn-cs"/>
              </a:rPr>
              <a:t>Nesselrodt</a:t>
            </a:r>
            <a:r>
              <a:rPr lang="en-US" sz="1200" b="0" kern="1200" dirty="0" smtClean="0">
                <a:solidFill>
                  <a:schemeClr val="tx1"/>
                </a:solidFill>
                <a:latin typeface="+mn-lt"/>
                <a:ea typeface="+mn-ea"/>
                <a:cs typeface="+mn-cs"/>
              </a:rPr>
              <a:t>, to have and to hold the said and above named property forever.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This and no other to be my last will and testament.</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May 22, 1877</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Philip X </a:t>
            </a:r>
            <a:r>
              <a:rPr lang="en-US" sz="1200" b="0" kern="1200" dirty="0" err="1" smtClean="0">
                <a:solidFill>
                  <a:schemeClr val="tx1"/>
                </a:solidFill>
                <a:latin typeface="+mn-lt"/>
                <a:ea typeface="+mn-ea"/>
                <a:cs typeface="+mn-cs"/>
              </a:rPr>
              <a:t>Nesselrodt</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X his mark)</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Witness:</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Christian dasher</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L M Pope</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Daniel Smith</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The will was probated</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March 1878</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Pendleton Co, W Virginia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Family links: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Spouse:</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t>
            </a:r>
            <a:r>
              <a:rPr lang="en-US" sz="1200" b="0" u="none" strike="noStrike" kern="1200" dirty="0" smtClean="0">
                <a:solidFill>
                  <a:schemeClr val="tx1"/>
                </a:solidFill>
                <a:latin typeface="+mn-lt"/>
                <a:ea typeface="+mn-ea"/>
                <a:cs typeface="+mn-cs"/>
                <a:hlinkClick r:id="rId3"/>
              </a:rPr>
              <a:t>Anna </a:t>
            </a:r>
            <a:r>
              <a:rPr lang="en-US" sz="1200" b="0" i="1" u="none" strike="noStrike" kern="1200" dirty="0" smtClean="0">
                <a:solidFill>
                  <a:schemeClr val="tx1"/>
                </a:solidFill>
                <a:latin typeface="+mn-lt"/>
                <a:ea typeface="+mn-ea"/>
                <a:cs typeface="+mn-cs"/>
                <a:hlinkClick r:id="rId3"/>
              </a:rPr>
              <a:t>Coffman</a:t>
            </a:r>
            <a:r>
              <a:rPr lang="en-US" sz="1200" b="0" u="none" strike="noStrike" kern="1200" dirty="0" smtClean="0">
                <a:solidFill>
                  <a:schemeClr val="tx1"/>
                </a:solidFill>
                <a:latin typeface="+mn-lt"/>
                <a:ea typeface="+mn-ea"/>
                <a:cs typeface="+mn-cs"/>
                <a:hlinkClick r:id="rId3"/>
              </a:rPr>
              <a:t> </a:t>
            </a:r>
            <a:r>
              <a:rPr lang="en-US" sz="1200" b="0" u="none" strike="noStrike" kern="1200" dirty="0" err="1" smtClean="0">
                <a:solidFill>
                  <a:schemeClr val="tx1"/>
                </a:solidFill>
                <a:latin typeface="+mn-lt"/>
                <a:ea typeface="+mn-ea"/>
                <a:cs typeface="+mn-cs"/>
                <a:hlinkClick r:id="rId3"/>
              </a:rPr>
              <a:t>Nesselrodt</a:t>
            </a:r>
            <a:r>
              <a:rPr lang="en-US" sz="1200" b="0" u="none" strike="noStrike" kern="1200" dirty="0" smtClean="0">
                <a:solidFill>
                  <a:schemeClr val="tx1"/>
                </a:solidFill>
                <a:latin typeface="+mn-lt"/>
                <a:ea typeface="+mn-ea"/>
                <a:cs typeface="+mn-cs"/>
                <a:hlinkClick r:id="rId3"/>
              </a:rPr>
              <a:t> (1805 - 1845)</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Children:</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t>
            </a:r>
            <a:r>
              <a:rPr lang="en-US" sz="1200" b="0" u="none" strike="noStrike" kern="1200" dirty="0" smtClean="0">
                <a:solidFill>
                  <a:schemeClr val="tx1"/>
                </a:solidFill>
                <a:latin typeface="+mn-lt"/>
                <a:ea typeface="+mn-ea"/>
                <a:cs typeface="+mn-cs"/>
                <a:hlinkClick r:id="rId4"/>
              </a:rPr>
              <a:t>Phoebe </a:t>
            </a:r>
            <a:r>
              <a:rPr lang="en-US" sz="1200" b="0" i="1" u="none" strike="noStrike" kern="1200" dirty="0" err="1" smtClean="0">
                <a:solidFill>
                  <a:schemeClr val="tx1"/>
                </a:solidFill>
                <a:latin typeface="+mn-lt"/>
                <a:ea typeface="+mn-ea"/>
                <a:cs typeface="+mn-cs"/>
                <a:hlinkClick r:id="rId4"/>
              </a:rPr>
              <a:t>Nesselrodt</a:t>
            </a:r>
            <a:r>
              <a:rPr lang="en-US" sz="1200" b="0" u="none" strike="noStrike" kern="1200" dirty="0" smtClean="0">
                <a:solidFill>
                  <a:schemeClr val="tx1"/>
                </a:solidFill>
                <a:latin typeface="+mn-lt"/>
                <a:ea typeface="+mn-ea"/>
                <a:cs typeface="+mn-cs"/>
                <a:hlinkClick r:id="rId4"/>
              </a:rPr>
              <a:t> </a:t>
            </a:r>
            <a:r>
              <a:rPr lang="en-US" sz="1200" b="0" u="none" strike="noStrike" kern="1200" dirty="0" err="1" smtClean="0">
                <a:solidFill>
                  <a:schemeClr val="tx1"/>
                </a:solidFill>
                <a:latin typeface="+mn-lt"/>
                <a:ea typeface="+mn-ea"/>
                <a:cs typeface="+mn-cs"/>
                <a:hlinkClick r:id="rId4"/>
              </a:rPr>
              <a:t>Riggleman</a:t>
            </a:r>
            <a:r>
              <a:rPr lang="en-US" sz="1200" b="0" u="none" strike="noStrike" kern="1200" dirty="0" smtClean="0">
                <a:solidFill>
                  <a:schemeClr val="tx1"/>
                </a:solidFill>
                <a:latin typeface="+mn-lt"/>
                <a:ea typeface="+mn-ea"/>
                <a:cs typeface="+mn-cs"/>
                <a:hlinkClick r:id="rId4"/>
              </a:rPr>
              <a:t> (1820 - ____)</a:t>
            </a:r>
            <a:r>
              <a:rPr lang="en-US" sz="1200" b="0" kern="1200" dirty="0" smtClean="0">
                <a:solidFill>
                  <a:schemeClr val="tx1"/>
                </a:solidFill>
                <a:latin typeface="+mn-lt"/>
                <a:ea typeface="+mn-ea"/>
                <a:cs typeface="+mn-cs"/>
              </a:rPr>
              <a:t>*</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a:t>
            </a:r>
            <a:r>
              <a:rPr lang="en-US" sz="1200" b="0" u="sng" kern="1200" dirty="0" smtClean="0">
                <a:solidFill>
                  <a:schemeClr val="tx1"/>
                </a:solidFill>
                <a:latin typeface="+mn-lt"/>
                <a:ea typeface="+mn-ea"/>
                <a:cs typeface="+mn-cs"/>
              </a:rPr>
              <a:t>Calculated relationship</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Burial:</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hlinkClick r:id="rId5"/>
              </a:rPr>
              <a:t>Dale Hill Cemetery No. 5</a:t>
            </a:r>
            <a:r>
              <a:rPr lang="en-US" sz="1200" b="0" kern="1200" dirty="0" smtClean="0">
                <a:solidFill>
                  <a:schemeClr val="tx1"/>
                </a:solidFill>
                <a:latin typeface="+mn-lt"/>
                <a:ea typeface="+mn-ea"/>
                <a:cs typeface="+mn-cs"/>
              </a:rPr>
              <a:t>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Fort </a:t>
            </a:r>
            <a:r>
              <a:rPr lang="en-US" sz="1200" b="0" kern="1200" dirty="0" err="1" smtClean="0">
                <a:solidFill>
                  <a:schemeClr val="tx1"/>
                </a:solidFill>
                <a:latin typeface="+mn-lt"/>
                <a:ea typeface="+mn-ea"/>
                <a:cs typeface="+mn-cs"/>
              </a:rPr>
              <a:t>Seybert</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Pendleton County</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West Virginia, USA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Birth: Jun. 27, 1822Death: Mar. 16, 1890</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Second Wife of Philip </a:t>
            </a:r>
            <a:r>
              <a:rPr lang="en-US" sz="1200" b="0" kern="1200" dirty="0" err="1" smtClean="0">
                <a:solidFill>
                  <a:schemeClr val="tx1"/>
                </a:solidFill>
                <a:latin typeface="+mn-lt"/>
                <a:ea typeface="+mn-ea"/>
                <a:cs typeface="+mn-cs"/>
              </a:rPr>
              <a:t>Nesselrodt</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Description: Catherine Harter was born June 27, 1822 and died March 16, 1890 at Ft </a:t>
            </a:r>
            <a:r>
              <a:rPr lang="en-US" sz="1200" b="0" kern="1200" dirty="0" err="1" smtClean="0">
                <a:solidFill>
                  <a:schemeClr val="tx1"/>
                </a:solidFill>
                <a:latin typeface="+mn-lt"/>
                <a:ea typeface="+mn-ea"/>
                <a:cs typeface="+mn-cs"/>
              </a:rPr>
              <a:t>Seybert</a:t>
            </a:r>
            <a:r>
              <a:rPr lang="en-US" sz="1200" b="0" kern="1200" dirty="0" smtClean="0">
                <a:solidFill>
                  <a:schemeClr val="tx1"/>
                </a:solidFill>
                <a:latin typeface="+mn-lt"/>
                <a:ea typeface="+mn-ea"/>
                <a:cs typeface="+mn-cs"/>
              </a:rPr>
              <a:t>, Pendleton Co, W </a:t>
            </a:r>
            <a:r>
              <a:rPr lang="en-US" sz="1200" b="0" kern="1200" dirty="0" err="1" smtClean="0">
                <a:solidFill>
                  <a:schemeClr val="tx1"/>
                </a:solidFill>
                <a:latin typeface="+mn-lt"/>
                <a:ea typeface="+mn-ea"/>
                <a:cs typeface="+mn-cs"/>
              </a:rPr>
              <a:t>Va</a:t>
            </a:r>
            <a:r>
              <a:rPr lang="en-US" sz="1200" b="0" kern="1200" dirty="0" smtClean="0">
                <a:solidFill>
                  <a:schemeClr val="tx1"/>
                </a:solidFill>
                <a:latin typeface="+mn-lt"/>
                <a:ea typeface="+mn-ea"/>
                <a:cs typeface="+mn-cs"/>
              </a:rPr>
              <a:t>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Catherine married Philip </a:t>
            </a:r>
            <a:r>
              <a:rPr lang="en-US" sz="1200" b="0" kern="1200" dirty="0" err="1" smtClean="0">
                <a:solidFill>
                  <a:schemeClr val="tx1"/>
                </a:solidFill>
                <a:latin typeface="+mn-lt"/>
                <a:ea typeface="+mn-ea"/>
                <a:cs typeface="+mn-cs"/>
              </a:rPr>
              <a:t>Nesselrodt</a:t>
            </a:r>
            <a:r>
              <a:rPr lang="en-US" sz="1200" b="0" kern="1200" dirty="0" smtClean="0">
                <a:solidFill>
                  <a:schemeClr val="tx1"/>
                </a:solidFill>
                <a:latin typeface="+mn-lt"/>
                <a:ea typeface="+mn-ea"/>
                <a:cs typeface="+mn-cs"/>
              </a:rPr>
              <a:t> on June 06, 1854 in Franklin, Pendleton Co, W Va.</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She is buried in Dale Hill Cemetery, Clip Road, Pendleton Co, W Va.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 Burial:</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hlinkClick r:id="rId6"/>
              </a:rPr>
              <a:t>Dale Hill Cemetery No. 5</a:t>
            </a:r>
            <a:r>
              <a:rPr lang="en-US" sz="1200" b="0" kern="1200" dirty="0" smtClean="0">
                <a:solidFill>
                  <a:schemeClr val="tx1"/>
                </a:solidFill>
                <a:latin typeface="+mn-lt"/>
                <a:ea typeface="+mn-ea"/>
                <a:cs typeface="+mn-cs"/>
              </a:rPr>
              <a:t>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Fort </a:t>
            </a:r>
            <a:r>
              <a:rPr lang="en-US" sz="1200" b="0" kern="1200" dirty="0" err="1" smtClean="0">
                <a:solidFill>
                  <a:schemeClr val="tx1"/>
                </a:solidFill>
                <a:latin typeface="+mn-lt"/>
                <a:ea typeface="+mn-ea"/>
                <a:cs typeface="+mn-cs"/>
              </a:rPr>
              <a:t>Seybert</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Pendleton County</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West Virginia, USA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Created by: </a:t>
            </a:r>
            <a:r>
              <a:rPr lang="en-US" sz="1200" b="0" kern="1200" dirty="0" smtClean="0">
                <a:solidFill>
                  <a:schemeClr val="tx1"/>
                </a:solidFill>
                <a:latin typeface="+mn-lt"/>
                <a:ea typeface="+mn-ea"/>
                <a:cs typeface="+mn-cs"/>
                <a:hlinkClick r:id="rId7"/>
              </a:rPr>
              <a:t>Glenn Benson</a:t>
            </a:r>
            <a:r>
              <a:rPr lang="en-US" sz="1200" b="0" kern="1200" dirty="0" smtClean="0">
                <a:solidFill>
                  <a:schemeClr val="tx1"/>
                </a:solidFill>
                <a:latin typeface="+mn-lt"/>
                <a:ea typeface="+mn-ea"/>
                <a:cs typeface="+mn-cs"/>
              </a:rPr>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Record added: Apr 06, 2009 </a:t>
            </a:r>
            <a:br>
              <a:rPr lang="en-US" sz="1200" b="0" kern="1200" dirty="0" smtClean="0">
                <a:solidFill>
                  <a:schemeClr val="tx1"/>
                </a:solidFill>
                <a:latin typeface="+mn-lt"/>
                <a:ea typeface="+mn-ea"/>
                <a:cs typeface="+mn-cs"/>
              </a:rPr>
            </a:br>
            <a:r>
              <a:rPr lang="en-US" sz="1200" b="0" kern="1200" dirty="0" smtClean="0">
                <a:solidFill>
                  <a:schemeClr val="tx1"/>
                </a:solidFill>
                <a:latin typeface="+mn-lt"/>
                <a:ea typeface="+mn-ea"/>
                <a:cs typeface="+mn-cs"/>
              </a:rPr>
              <a:t>Find A Grave Memorial# 35599228</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Record </a:t>
            </a:r>
            <a:r>
              <a:rPr lang="en-US" sz="1200" kern="1200" baseline="0" dirty="0" err="1" smtClean="0">
                <a:solidFill>
                  <a:schemeClr val="tx1"/>
                </a:solidFill>
                <a:latin typeface="+mn-lt"/>
                <a:ea typeface="+mn-ea"/>
                <a:cs typeface="+mn-cs"/>
              </a:rPr>
              <a:t>Url</a:t>
            </a:r>
            <a:r>
              <a:rPr lang="en-US" sz="1200" kern="1200" baseline="0" dirty="0" smtClean="0">
                <a:solidFill>
                  <a:schemeClr val="tx1"/>
                </a:solidFill>
                <a:latin typeface="+mn-lt"/>
                <a:ea typeface="+mn-ea"/>
                <a:cs typeface="+mn-cs"/>
              </a:rPr>
              <a:t>: http://search.ancestry.com/cgi-bin/sse.dll?</a:t>
            </a:r>
          </a:p>
          <a:p>
            <a:r>
              <a:rPr lang="en-US" sz="1200" kern="1200" baseline="0" dirty="0" err="1" smtClean="0">
                <a:solidFill>
                  <a:schemeClr val="tx1"/>
                </a:solidFill>
                <a:latin typeface="+mn-lt"/>
                <a:ea typeface="+mn-ea"/>
                <a:cs typeface="+mn-cs"/>
              </a:rPr>
              <a:t>indiv</a:t>
            </a:r>
            <a:r>
              <a:rPr lang="en-US" sz="1200" kern="1200" baseline="0" dirty="0" smtClean="0">
                <a:solidFill>
                  <a:schemeClr val="tx1"/>
                </a:solidFill>
                <a:latin typeface="+mn-lt"/>
                <a:ea typeface="+mn-ea"/>
                <a:cs typeface="+mn-cs"/>
              </a:rPr>
              <a:t>=1&amp;db=1860usfedcenancestry&amp;h=43282890</a:t>
            </a:r>
          </a:p>
          <a:p>
            <a:r>
              <a:rPr lang="en-US" sz="1200" kern="1200" baseline="0" dirty="0" smtClean="0">
                <a:solidFill>
                  <a:schemeClr val="tx1"/>
                </a:solidFill>
                <a:latin typeface="+mn-lt"/>
                <a:ea typeface="+mn-ea"/>
                <a:cs typeface="+mn-cs"/>
              </a:rPr>
              <a:t>Source Citation: Year: </a:t>
            </a:r>
            <a:r>
              <a:rPr lang="en-US" sz="1200" i="1" kern="1200" baseline="0" dirty="0" smtClean="0">
                <a:solidFill>
                  <a:schemeClr val="tx1"/>
                </a:solidFill>
                <a:latin typeface="+mn-lt"/>
                <a:ea typeface="+mn-ea"/>
                <a:cs typeface="+mn-cs"/>
              </a:rPr>
              <a:t>1860; Census Place: Green,</a:t>
            </a:r>
          </a:p>
          <a:p>
            <a:r>
              <a:rPr lang="en-US" sz="1200" i="1" kern="1200" baseline="0" dirty="0" smtClean="0">
                <a:solidFill>
                  <a:schemeClr val="tx1"/>
                </a:solidFill>
                <a:latin typeface="+mn-lt"/>
                <a:ea typeface="+mn-ea"/>
                <a:cs typeface="+mn-cs"/>
              </a:rPr>
              <a:t>Fayette, Ohio; Roll: M653_959; Page: 485; Image: 352;</a:t>
            </a:r>
          </a:p>
          <a:p>
            <a:r>
              <a:rPr lang="en-US" sz="1200" kern="1200" baseline="0" dirty="0" smtClean="0">
                <a:solidFill>
                  <a:schemeClr val="tx1"/>
                </a:solidFill>
                <a:latin typeface="+mn-lt"/>
                <a:ea typeface="+mn-ea"/>
                <a:cs typeface="+mn-cs"/>
              </a:rPr>
              <a:t>Family History Library Film: </a:t>
            </a:r>
            <a:r>
              <a:rPr lang="en-US" sz="1200" i="1" kern="1200" baseline="0" dirty="0" smtClean="0">
                <a:solidFill>
                  <a:schemeClr val="tx1"/>
                </a:solidFill>
                <a:latin typeface="+mn-lt"/>
                <a:ea typeface="+mn-ea"/>
                <a:cs typeface="+mn-cs"/>
              </a:rPr>
              <a:t>803959</a:t>
            </a:r>
          </a:p>
          <a:p>
            <a:r>
              <a:rPr lang="en-US" sz="1200" i="1" kern="1200" baseline="0" dirty="0" smtClean="0">
                <a:solidFill>
                  <a:schemeClr val="tx1"/>
                </a:solidFill>
                <a:latin typeface="+mn-lt"/>
                <a:ea typeface="+mn-ea"/>
                <a:cs typeface="+mn-cs"/>
              </a:rPr>
              <a:t>Source Information: Ancestry.com. 1860 United States</a:t>
            </a:r>
          </a:p>
          <a:p>
            <a:r>
              <a:rPr lang="en-US" sz="1200" i="1" kern="1200" baseline="0" dirty="0" smtClean="0">
                <a:solidFill>
                  <a:schemeClr val="tx1"/>
                </a:solidFill>
                <a:latin typeface="+mn-lt"/>
                <a:ea typeface="+mn-ea"/>
                <a:cs typeface="+mn-cs"/>
              </a:rPr>
              <a:t>Federal Census [database on-line]. Provo, UT, USA:</a:t>
            </a:r>
          </a:p>
          <a:p>
            <a:r>
              <a:rPr lang="en-US" sz="1200" i="1" kern="1200" baseline="0" dirty="0" smtClean="0">
                <a:solidFill>
                  <a:schemeClr val="tx1"/>
                </a:solidFill>
                <a:latin typeface="+mn-lt"/>
                <a:ea typeface="+mn-ea"/>
                <a:cs typeface="+mn-cs"/>
              </a:rPr>
              <a:t>Ancestry.com Operations, Inc., 2009. Images reproduced</a:t>
            </a:r>
          </a:p>
          <a:p>
            <a:r>
              <a:rPr lang="en-US" sz="1200" i="1" kern="1200" baseline="0" dirty="0" smtClean="0">
                <a:solidFill>
                  <a:schemeClr val="tx1"/>
                </a:solidFill>
                <a:latin typeface="+mn-lt"/>
                <a:ea typeface="+mn-ea"/>
                <a:cs typeface="+mn-cs"/>
              </a:rPr>
              <a:t>by </a:t>
            </a:r>
            <a:r>
              <a:rPr lang="en-US" sz="1200" i="1" kern="1200" baseline="0" dirty="0" err="1" smtClean="0">
                <a:solidFill>
                  <a:schemeClr val="tx1"/>
                </a:solidFill>
                <a:latin typeface="+mn-lt"/>
                <a:ea typeface="+mn-ea"/>
                <a:cs typeface="+mn-cs"/>
              </a:rPr>
              <a:t>FamilySearch</a:t>
            </a:r>
            <a:r>
              <a:rPr lang="en-US" sz="1200" i="1" kern="1200" baseline="0" dirty="0" smtClean="0">
                <a:solidFill>
                  <a:schemeClr val="tx1"/>
                </a:solidFill>
                <a:latin typeface="+mn-lt"/>
                <a:ea typeface="+mn-ea"/>
                <a:cs typeface="+mn-cs"/>
              </a:rPr>
              <a:t>.</a:t>
            </a:r>
          </a:p>
          <a:p>
            <a:r>
              <a:rPr lang="en-US" sz="1200" i="1" kern="1200" baseline="0" dirty="0" smtClean="0">
                <a:solidFill>
                  <a:schemeClr val="tx1"/>
                </a:solidFill>
                <a:latin typeface="+mn-lt"/>
                <a:ea typeface="+mn-ea"/>
                <a:cs typeface="+mn-cs"/>
              </a:rPr>
              <a:t>Original data: 1860 U.S. census, population schedule.</a:t>
            </a:r>
          </a:p>
          <a:p>
            <a:r>
              <a:rPr lang="en-US" sz="1200" i="1" kern="1200" baseline="0" dirty="0" smtClean="0">
                <a:solidFill>
                  <a:schemeClr val="tx1"/>
                </a:solidFill>
                <a:latin typeface="+mn-lt"/>
                <a:ea typeface="+mn-ea"/>
                <a:cs typeface="+mn-cs"/>
              </a:rPr>
              <a:t>NARA microfilm publication M653, 1,438 rolls.</a:t>
            </a:r>
          </a:p>
          <a:p>
            <a:r>
              <a:rPr lang="en-US" sz="1200" i="1" kern="1200" baseline="0" dirty="0" smtClean="0">
                <a:solidFill>
                  <a:schemeClr val="tx1"/>
                </a:solidFill>
                <a:latin typeface="+mn-lt"/>
                <a:ea typeface="+mn-ea"/>
                <a:cs typeface="+mn-cs"/>
              </a:rPr>
              <a:t>Washington, D.C.: National Archives and Records</a:t>
            </a:r>
          </a:p>
          <a:p>
            <a:r>
              <a:rPr lang="en-US" sz="1200" i="1" kern="1200" baseline="0" dirty="0" smtClean="0">
                <a:solidFill>
                  <a:schemeClr val="tx1"/>
                </a:solidFill>
                <a:latin typeface="+mn-lt"/>
                <a:ea typeface="+mn-ea"/>
                <a:cs typeface="+mn-cs"/>
              </a:rPr>
              <a:t>Administration, </a:t>
            </a:r>
            <a:r>
              <a:rPr lang="en-US" sz="1200" i="1" kern="1200" baseline="0" dirty="0" err="1" smtClean="0">
                <a:solidFill>
                  <a:schemeClr val="tx1"/>
                </a:solidFill>
                <a:latin typeface="+mn-lt"/>
                <a:ea typeface="+mn-ea"/>
                <a:cs typeface="+mn-cs"/>
              </a:rPr>
              <a:t>n.d</a:t>
            </a:r>
            <a:r>
              <a:rPr lang="en-US" sz="1200" i="1"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baseline="0" dirty="0" smtClean="0">
                <a:solidFill>
                  <a:schemeClr val="tx1"/>
                </a:solidFill>
                <a:latin typeface="+mn-lt"/>
                <a:ea typeface="+mn-ea"/>
                <a:cs typeface="+mn-cs"/>
              </a:rPr>
              <a:t>Original data: 1860 U.S. census, population schedule.</a:t>
            </a:r>
          </a:p>
          <a:p>
            <a:r>
              <a:rPr lang="en-US" sz="1200" i="1" kern="1200" baseline="0" dirty="0" smtClean="0">
                <a:solidFill>
                  <a:schemeClr val="tx1"/>
                </a:solidFill>
                <a:latin typeface="+mn-lt"/>
                <a:ea typeface="+mn-ea"/>
                <a:cs typeface="+mn-cs"/>
              </a:rPr>
              <a:t>NARA microfilm publication M653, 1,438 rolls.</a:t>
            </a:r>
          </a:p>
          <a:p>
            <a:r>
              <a:rPr lang="en-US" sz="1200" i="1" kern="1200" baseline="0" dirty="0" smtClean="0">
                <a:solidFill>
                  <a:schemeClr val="tx1"/>
                </a:solidFill>
                <a:latin typeface="+mn-lt"/>
                <a:ea typeface="+mn-ea"/>
                <a:cs typeface="+mn-cs"/>
              </a:rPr>
              <a:t>Washington, D.C.: National Archives and Records</a:t>
            </a:r>
          </a:p>
          <a:p>
            <a:r>
              <a:rPr lang="en-US" sz="1200" i="1" kern="1200" baseline="0" dirty="0" smtClean="0">
                <a:solidFill>
                  <a:schemeClr val="tx1"/>
                </a:solidFill>
                <a:latin typeface="+mn-lt"/>
                <a:ea typeface="+mn-ea"/>
                <a:cs typeface="+mn-cs"/>
              </a:rPr>
              <a:t>Administration, </a:t>
            </a:r>
            <a:r>
              <a:rPr lang="en-US" sz="1200" i="1" kern="1200" baseline="0" dirty="0" err="1" smtClean="0">
                <a:solidFill>
                  <a:schemeClr val="tx1"/>
                </a:solidFill>
                <a:latin typeface="+mn-lt"/>
                <a:ea typeface="+mn-ea"/>
                <a:cs typeface="+mn-cs"/>
              </a:rPr>
              <a:t>n.d</a:t>
            </a:r>
            <a:r>
              <a:rPr lang="en-US" sz="1200" i="1"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Franklin, WV is the County Seat of </a:t>
            </a:r>
            <a:r>
              <a:rPr lang="en-US" smtClean="0"/>
              <a:t>Pendleton County</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Franklin, WV is the County Seat of </a:t>
            </a:r>
            <a:r>
              <a:rPr lang="en-US" smtClean="0"/>
              <a:t>Pendleton County</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think</a:t>
            </a:r>
            <a:r>
              <a:rPr lang="en-US" baseline="0" dirty="0" smtClean="0"/>
              <a:t> he gave an incorrect age to minimize his risk of being drafted.</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Living with Philip &amp; Catherine </a:t>
            </a:r>
            <a:r>
              <a:rPr lang="en-US" dirty="0" err="1" smtClean="0"/>
              <a:t>Nazlerod</a:t>
            </a:r>
            <a:r>
              <a:rPr lang="en-US" dirty="0" smtClean="0"/>
              <a:t>, good evidence for Father</a:t>
            </a:r>
          </a:p>
          <a:p>
            <a:endParaRPr lang="en-US" dirty="0" smtClean="0"/>
          </a:p>
          <a:p>
            <a:r>
              <a:rPr lang="en-US" sz="1200" b="0" i="0" kern="1200" dirty="0" smtClean="0">
                <a:solidFill>
                  <a:schemeClr val="tx1"/>
                </a:solidFill>
                <a:latin typeface="+mn-lt"/>
                <a:ea typeface="+mn-ea"/>
                <a:cs typeface="+mn-cs"/>
              </a:rPr>
              <a:t>In the name of God, Amen, I Philip </a:t>
            </a:r>
            <a:r>
              <a:rPr lang="en-US" sz="1200" b="0" i="0" kern="1200" dirty="0" err="1" smtClean="0">
                <a:solidFill>
                  <a:schemeClr val="tx1"/>
                </a:solidFill>
                <a:latin typeface="+mn-lt"/>
                <a:ea typeface="+mn-ea"/>
                <a:cs typeface="+mn-cs"/>
              </a:rPr>
              <a:t>Nesselrodt</a:t>
            </a:r>
            <a:r>
              <a:rPr lang="en-US" sz="1200" b="0" i="0" kern="1200" dirty="0" smtClean="0">
                <a:solidFill>
                  <a:schemeClr val="tx1"/>
                </a:solidFill>
                <a:latin typeface="+mn-lt"/>
                <a:ea typeface="+mn-ea"/>
                <a:cs typeface="+mn-cs"/>
              </a:rPr>
              <a:t> of the County of Pendleton, and the state of W Virginia, being weak in body but of perfect </a:t>
            </a:r>
            <a:r>
              <a:rPr lang="en-US" sz="1200" b="0" i="0" kern="1200" dirty="0" err="1" smtClean="0">
                <a:solidFill>
                  <a:schemeClr val="tx1"/>
                </a:solidFill>
                <a:latin typeface="+mn-lt"/>
                <a:ea typeface="+mn-ea"/>
                <a:cs typeface="+mn-cs"/>
              </a:rPr>
              <a:t>minbd</a:t>
            </a:r>
            <a:r>
              <a:rPr lang="en-US" sz="1200" b="0" i="0" kern="1200" dirty="0" smtClean="0">
                <a:solidFill>
                  <a:schemeClr val="tx1"/>
                </a:solidFill>
                <a:latin typeface="+mn-lt"/>
                <a:ea typeface="+mn-ea"/>
                <a:cs typeface="+mn-cs"/>
              </a:rPr>
              <a:t> and memory. and knowing that it is appointed for us all to die, do make and ordain this my last will and testament. In the first place, I give to my wife Catherine </a:t>
            </a:r>
            <a:r>
              <a:rPr lang="en-US" sz="1200" b="0" i="0" kern="1200" dirty="0" err="1" smtClean="0">
                <a:solidFill>
                  <a:schemeClr val="tx1"/>
                </a:solidFill>
                <a:latin typeface="+mn-lt"/>
                <a:ea typeface="+mn-ea"/>
                <a:cs typeface="+mn-cs"/>
              </a:rPr>
              <a:t>Nesselrodt</a:t>
            </a:r>
            <a:r>
              <a:rPr lang="en-US" sz="1200" b="0" i="0" kern="1200" dirty="0" smtClean="0">
                <a:solidFill>
                  <a:schemeClr val="tx1"/>
                </a:solidFill>
                <a:latin typeface="+mn-lt"/>
                <a:ea typeface="+mn-ea"/>
                <a:cs typeface="+mn-cs"/>
              </a:rPr>
              <a:t> all my property including land and all other property, with the exception of one gray colt which I give to my son Peter H </a:t>
            </a:r>
            <a:r>
              <a:rPr lang="en-US" sz="1200" b="0" i="0" kern="1200" dirty="0" err="1" smtClean="0">
                <a:solidFill>
                  <a:schemeClr val="tx1"/>
                </a:solidFill>
                <a:latin typeface="+mn-lt"/>
                <a:ea typeface="+mn-ea"/>
                <a:cs typeface="+mn-cs"/>
              </a:rPr>
              <a:t>Nesselrodt</a:t>
            </a:r>
            <a:r>
              <a:rPr lang="en-US" sz="1200" b="0" i="0" kern="1200" dirty="0" smtClean="0">
                <a:solidFill>
                  <a:schemeClr val="tx1"/>
                </a:solidFill>
                <a:latin typeface="+mn-lt"/>
                <a:ea typeface="+mn-ea"/>
                <a:cs typeface="+mn-cs"/>
              </a:rPr>
              <a:t>, to have and to hold the said and above named property forever.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Record </a:t>
            </a:r>
            <a:r>
              <a:rPr lang="en-US" sz="1200" kern="1200" baseline="0" dirty="0" err="1" smtClean="0">
                <a:solidFill>
                  <a:schemeClr val="tx1"/>
                </a:solidFill>
                <a:latin typeface="+mn-lt"/>
                <a:ea typeface="+mn-ea"/>
                <a:cs typeface="+mn-cs"/>
              </a:rPr>
              <a:t>Url</a:t>
            </a:r>
            <a:r>
              <a:rPr lang="en-US" sz="1200" kern="1200" baseline="0" dirty="0" smtClean="0">
                <a:solidFill>
                  <a:schemeClr val="tx1"/>
                </a:solidFill>
                <a:latin typeface="+mn-lt"/>
                <a:ea typeface="+mn-ea"/>
                <a:cs typeface="+mn-cs"/>
              </a:rPr>
              <a:t>: http://search.ancestry.com/cgi-bin/sse.dll?</a:t>
            </a:r>
          </a:p>
          <a:p>
            <a:r>
              <a:rPr lang="en-US" sz="1200" kern="1200" baseline="0" dirty="0" err="1" smtClean="0">
                <a:solidFill>
                  <a:schemeClr val="tx1"/>
                </a:solidFill>
                <a:latin typeface="+mn-lt"/>
                <a:ea typeface="+mn-ea"/>
                <a:cs typeface="+mn-cs"/>
              </a:rPr>
              <a:t>indiv</a:t>
            </a:r>
            <a:r>
              <a:rPr lang="en-US" sz="1200" kern="1200" baseline="0" dirty="0" smtClean="0">
                <a:solidFill>
                  <a:schemeClr val="tx1"/>
                </a:solidFill>
                <a:latin typeface="+mn-lt"/>
                <a:ea typeface="+mn-ea"/>
                <a:cs typeface="+mn-cs"/>
              </a:rPr>
              <a:t>=1&amp;db=1880usfedcen&amp;h=22842024</a:t>
            </a:r>
          </a:p>
          <a:p>
            <a:r>
              <a:rPr lang="en-US" sz="1200" kern="1200" baseline="0" dirty="0" smtClean="0">
                <a:solidFill>
                  <a:schemeClr val="tx1"/>
                </a:solidFill>
                <a:latin typeface="+mn-lt"/>
                <a:ea typeface="+mn-ea"/>
                <a:cs typeface="+mn-cs"/>
              </a:rPr>
              <a:t>Source Citation: Year: </a:t>
            </a:r>
            <a:r>
              <a:rPr lang="en-US" sz="1200" i="1" kern="1200" baseline="0" dirty="0" smtClean="0">
                <a:solidFill>
                  <a:schemeClr val="tx1"/>
                </a:solidFill>
                <a:latin typeface="+mn-lt"/>
                <a:ea typeface="+mn-ea"/>
                <a:cs typeface="+mn-cs"/>
              </a:rPr>
              <a:t>1880; Census Place: Bratton,</a:t>
            </a:r>
          </a:p>
          <a:p>
            <a:r>
              <a:rPr lang="en-US" sz="1200" i="1" kern="1200" baseline="0" dirty="0" smtClean="0">
                <a:solidFill>
                  <a:schemeClr val="tx1"/>
                </a:solidFill>
                <a:latin typeface="+mn-lt"/>
                <a:ea typeface="+mn-ea"/>
                <a:cs typeface="+mn-cs"/>
              </a:rPr>
              <a:t>Adams, Ohio; Roll: 989; Family History Film: 1254989;</a:t>
            </a:r>
          </a:p>
          <a:p>
            <a:r>
              <a:rPr lang="en-US" sz="1200" kern="1200" baseline="0" dirty="0" smtClean="0">
                <a:solidFill>
                  <a:schemeClr val="tx1"/>
                </a:solidFill>
                <a:latin typeface="+mn-lt"/>
                <a:ea typeface="+mn-ea"/>
                <a:cs typeface="+mn-cs"/>
              </a:rPr>
              <a:t>Page: </a:t>
            </a:r>
            <a:r>
              <a:rPr lang="en-US" sz="1200" i="1" kern="1200" baseline="0" dirty="0" smtClean="0">
                <a:solidFill>
                  <a:schemeClr val="tx1"/>
                </a:solidFill>
                <a:latin typeface="+mn-lt"/>
                <a:ea typeface="+mn-ea"/>
                <a:cs typeface="+mn-cs"/>
              </a:rPr>
              <a:t>9A; Enumeration District: 001; Image: 0020</a:t>
            </a:r>
          </a:p>
          <a:p>
            <a:r>
              <a:rPr lang="en-US" sz="1200" i="1" kern="1200" baseline="0" dirty="0" smtClean="0">
                <a:solidFill>
                  <a:schemeClr val="tx1"/>
                </a:solidFill>
                <a:latin typeface="+mn-lt"/>
                <a:ea typeface="+mn-ea"/>
                <a:cs typeface="+mn-cs"/>
              </a:rPr>
              <a:t>Source Information: Ancestry.com and The Church of</a:t>
            </a:r>
          </a:p>
          <a:p>
            <a:r>
              <a:rPr lang="en-US" sz="1200" i="1" kern="1200" baseline="0" dirty="0" smtClean="0">
                <a:solidFill>
                  <a:schemeClr val="tx1"/>
                </a:solidFill>
                <a:latin typeface="+mn-lt"/>
                <a:ea typeface="+mn-ea"/>
                <a:cs typeface="+mn-cs"/>
              </a:rPr>
              <a:t>Jesus Christ of Latter-day Saints. 1880 United States</a:t>
            </a:r>
          </a:p>
          <a:p>
            <a:r>
              <a:rPr lang="en-US" sz="1200" i="1" kern="1200" baseline="0" dirty="0" smtClean="0">
                <a:solidFill>
                  <a:schemeClr val="tx1"/>
                </a:solidFill>
                <a:latin typeface="+mn-lt"/>
                <a:ea typeface="+mn-ea"/>
                <a:cs typeface="+mn-cs"/>
              </a:rPr>
              <a:t>Federal Census [database on-line]. Provo, UT, USA:</a:t>
            </a:r>
          </a:p>
          <a:p>
            <a:r>
              <a:rPr lang="en-US" sz="1200" i="1" kern="1200" baseline="0" dirty="0" smtClean="0">
                <a:solidFill>
                  <a:schemeClr val="tx1"/>
                </a:solidFill>
                <a:latin typeface="+mn-lt"/>
                <a:ea typeface="+mn-ea"/>
                <a:cs typeface="+mn-cs"/>
              </a:rPr>
              <a:t>Ancestry.com Operations Inc, 2010. 1880 U.S. Census</a:t>
            </a:r>
          </a:p>
          <a:p>
            <a:r>
              <a:rPr lang="en-US" sz="1200" i="1" kern="1200" baseline="0" dirty="0" smtClean="0">
                <a:solidFill>
                  <a:schemeClr val="tx1"/>
                </a:solidFill>
                <a:latin typeface="+mn-lt"/>
                <a:ea typeface="+mn-ea"/>
                <a:cs typeface="+mn-cs"/>
              </a:rPr>
              <a:t>Index provided by The Church of Jesus Christ of Latter-day</a:t>
            </a:r>
          </a:p>
          <a:p>
            <a:r>
              <a:rPr lang="en-US" sz="1200" i="1" kern="1200" baseline="0" dirty="0" smtClean="0">
                <a:solidFill>
                  <a:schemeClr val="tx1"/>
                </a:solidFill>
                <a:latin typeface="+mn-lt"/>
                <a:ea typeface="+mn-ea"/>
                <a:cs typeface="+mn-cs"/>
              </a:rPr>
              <a:t>Saints © Copyright 1999 Intellectual Reserve, Inc. All</a:t>
            </a:r>
          </a:p>
          <a:p>
            <a:r>
              <a:rPr lang="en-US" sz="1200" i="1" kern="1200" baseline="0" dirty="0" smtClean="0">
                <a:solidFill>
                  <a:schemeClr val="tx1"/>
                </a:solidFill>
                <a:latin typeface="+mn-lt"/>
                <a:ea typeface="+mn-ea"/>
                <a:cs typeface="+mn-cs"/>
              </a:rPr>
              <a:t>rights reserved. All use is subject to the limited use license</a:t>
            </a:r>
          </a:p>
          <a:p>
            <a:r>
              <a:rPr lang="en-US" sz="1200" i="1" kern="1200" baseline="0" dirty="0" smtClean="0">
                <a:solidFill>
                  <a:schemeClr val="tx1"/>
                </a:solidFill>
                <a:latin typeface="+mn-lt"/>
                <a:ea typeface="+mn-ea"/>
                <a:cs typeface="+mn-cs"/>
              </a:rPr>
              <a:t>and other terms and conditions applicable to this site.</a:t>
            </a:r>
          </a:p>
          <a:p>
            <a:r>
              <a:rPr lang="en-US" sz="1200" i="1" kern="1200" baseline="0" dirty="0" smtClean="0">
                <a:solidFill>
                  <a:schemeClr val="tx1"/>
                </a:solidFill>
                <a:latin typeface="+mn-lt"/>
                <a:ea typeface="+mn-ea"/>
                <a:cs typeface="+mn-cs"/>
              </a:rPr>
              <a:t>Original data: Tenth Census of the United States, 1880.</a:t>
            </a:r>
          </a:p>
          <a:p>
            <a:r>
              <a:rPr lang="en-US" sz="1200" i="1" kern="1200" baseline="0" dirty="0" smtClean="0">
                <a:solidFill>
                  <a:schemeClr val="tx1"/>
                </a:solidFill>
                <a:latin typeface="+mn-lt"/>
                <a:ea typeface="+mn-ea"/>
                <a:cs typeface="+mn-cs"/>
              </a:rPr>
              <a:t>(NARA microfilm publication T9, 1,454 rolls). Records of</a:t>
            </a:r>
          </a:p>
          <a:p>
            <a:r>
              <a:rPr lang="en-US" sz="1200" i="1" kern="1200" baseline="0" dirty="0" smtClean="0">
                <a:solidFill>
                  <a:schemeClr val="tx1"/>
                </a:solidFill>
                <a:latin typeface="+mn-lt"/>
                <a:ea typeface="+mn-ea"/>
                <a:cs typeface="+mn-cs"/>
              </a:rPr>
              <a:t>the Bureau of the Census, Record Group 29. National</a:t>
            </a:r>
          </a:p>
          <a:p>
            <a:r>
              <a:rPr lang="en-US" sz="1200" i="1" kern="1200" baseline="0" dirty="0" smtClean="0">
                <a:solidFill>
                  <a:schemeClr val="tx1"/>
                </a:solidFill>
                <a:latin typeface="+mn-lt"/>
                <a:ea typeface="+mn-ea"/>
                <a:cs typeface="+mn-cs"/>
              </a:rPr>
              <a:t>Archives, Washington, D.C.</a:t>
            </a:r>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Record </a:t>
            </a:r>
            <a:r>
              <a:rPr lang="en-US" sz="1200" kern="1200" baseline="0" dirty="0" err="1" smtClean="0">
                <a:solidFill>
                  <a:schemeClr val="tx1"/>
                </a:solidFill>
                <a:latin typeface="+mn-lt"/>
                <a:ea typeface="+mn-ea"/>
                <a:cs typeface="+mn-cs"/>
              </a:rPr>
              <a:t>Url</a:t>
            </a:r>
            <a:r>
              <a:rPr lang="en-US" sz="1200" kern="1200" baseline="0" dirty="0" smtClean="0">
                <a:solidFill>
                  <a:schemeClr val="tx1"/>
                </a:solidFill>
                <a:latin typeface="+mn-lt"/>
                <a:ea typeface="+mn-ea"/>
                <a:cs typeface="+mn-cs"/>
              </a:rPr>
              <a:t>: http://search.ancestry.com/cgi-bin/sse.dll?</a:t>
            </a:r>
          </a:p>
          <a:p>
            <a:r>
              <a:rPr lang="en-US" sz="1200" kern="1200" baseline="0" dirty="0" err="1" smtClean="0">
                <a:solidFill>
                  <a:schemeClr val="tx1"/>
                </a:solidFill>
                <a:latin typeface="+mn-lt"/>
                <a:ea typeface="+mn-ea"/>
                <a:cs typeface="+mn-cs"/>
              </a:rPr>
              <a:t>indiv</a:t>
            </a:r>
            <a:r>
              <a:rPr lang="en-US" sz="1200" kern="1200" baseline="0" dirty="0" smtClean="0">
                <a:solidFill>
                  <a:schemeClr val="tx1"/>
                </a:solidFill>
                <a:latin typeface="+mn-lt"/>
                <a:ea typeface="+mn-ea"/>
                <a:cs typeface="+mn-cs"/>
              </a:rPr>
              <a:t>=1&amp;db=1880usfedcen&amp;h=22842024</a:t>
            </a:r>
          </a:p>
          <a:p>
            <a:r>
              <a:rPr lang="en-US" sz="1200" kern="1200" baseline="0" dirty="0" smtClean="0">
                <a:solidFill>
                  <a:schemeClr val="tx1"/>
                </a:solidFill>
                <a:latin typeface="+mn-lt"/>
                <a:ea typeface="+mn-ea"/>
                <a:cs typeface="+mn-cs"/>
              </a:rPr>
              <a:t>Source Citation: Year: </a:t>
            </a:r>
            <a:r>
              <a:rPr lang="en-US" sz="1200" i="1" kern="1200" baseline="0" dirty="0" smtClean="0">
                <a:solidFill>
                  <a:schemeClr val="tx1"/>
                </a:solidFill>
                <a:latin typeface="+mn-lt"/>
                <a:ea typeface="+mn-ea"/>
                <a:cs typeface="+mn-cs"/>
              </a:rPr>
              <a:t>1880; Census Place: Bratton,</a:t>
            </a:r>
          </a:p>
          <a:p>
            <a:r>
              <a:rPr lang="en-US" sz="1200" i="1" kern="1200" baseline="0" dirty="0" smtClean="0">
                <a:solidFill>
                  <a:schemeClr val="tx1"/>
                </a:solidFill>
                <a:latin typeface="+mn-lt"/>
                <a:ea typeface="+mn-ea"/>
                <a:cs typeface="+mn-cs"/>
              </a:rPr>
              <a:t>Adams, Ohio; Roll: 989; Family History Film: 1254989;</a:t>
            </a:r>
          </a:p>
          <a:p>
            <a:r>
              <a:rPr lang="en-US" sz="1200" kern="1200" baseline="0" dirty="0" smtClean="0">
                <a:solidFill>
                  <a:schemeClr val="tx1"/>
                </a:solidFill>
                <a:latin typeface="+mn-lt"/>
                <a:ea typeface="+mn-ea"/>
                <a:cs typeface="+mn-cs"/>
              </a:rPr>
              <a:t>Page: </a:t>
            </a:r>
            <a:r>
              <a:rPr lang="en-US" sz="1200" i="1" kern="1200" baseline="0" dirty="0" smtClean="0">
                <a:solidFill>
                  <a:schemeClr val="tx1"/>
                </a:solidFill>
                <a:latin typeface="+mn-lt"/>
                <a:ea typeface="+mn-ea"/>
                <a:cs typeface="+mn-cs"/>
              </a:rPr>
              <a:t>9A; Enumeration District: 001; Image: 0020</a:t>
            </a:r>
          </a:p>
          <a:p>
            <a:r>
              <a:rPr lang="en-US" sz="1200" i="1" kern="1200" baseline="0" dirty="0" smtClean="0">
                <a:solidFill>
                  <a:schemeClr val="tx1"/>
                </a:solidFill>
                <a:latin typeface="+mn-lt"/>
                <a:ea typeface="+mn-ea"/>
                <a:cs typeface="+mn-cs"/>
              </a:rPr>
              <a:t>Source Information: Ancestry.com and The Church of</a:t>
            </a:r>
          </a:p>
          <a:p>
            <a:r>
              <a:rPr lang="en-US" sz="1200" i="1" kern="1200" baseline="0" dirty="0" smtClean="0">
                <a:solidFill>
                  <a:schemeClr val="tx1"/>
                </a:solidFill>
                <a:latin typeface="+mn-lt"/>
                <a:ea typeface="+mn-ea"/>
                <a:cs typeface="+mn-cs"/>
              </a:rPr>
              <a:t>Jesus Christ of Latter-day Saints. 1880 United States</a:t>
            </a:r>
          </a:p>
          <a:p>
            <a:r>
              <a:rPr lang="en-US" sz="1200" i="1" kern="1200" baseline="0" dirty="0" smtClean="0">
                <a:solidFill>
                  <a:schemeClr val="tx1"/>
                </a:solidFill>
                <a:latin typeface="+mn-lt"/>
                <a:ea typeface="+mn-ea"/>
                <a:cs typeface="+mn-cs"/>
              </a:rPr>
              <a:t>Federal Census [database on-line]. Provo, UT, USA:</a:t>
            </a:r>
          </a:p>
          <a:p>
            <a:r>
              <a:rPr lang="en-US" sz="1200" i="1" kern="1200" baseline="0" dirty="0" smtClean="0">
                <a:solidFill>
                  <a:schemeClr val="tx1"/>
                </a:solidFill>
                <a:latin typeface="+mn-lt"/>
                <a:ea typeface="+mn-ea"/>
                <a:cs typeface="+mn-cs"/>
              </a:rPr>
              <a:t>Ancestry.com Operations Inc, 2010. 1880 U.S. Census</a:t>
            </a:r>
          </a:p>
          <a:p>
            <a:r>
              <a:rPr lang="en-US" sz="1200" i="1" kern="1200" baseline="0" dirty="0" smtClean="0">
                <a:solidFill>
                  <a:schemeClr val="tx1"/>
                </a:solidFill>
                <a:latin typeface="+mn-lt"/>
                <a:ea typeface="+mn-ea"/>
                <a:cs typeface="+mn-cs"/>
              </a:rPr>
              <a:t>Index provided by The Church of Jesus Christ of Latter-day</a:t>
            </a:r>
          </a:p>
          <a:p>
            <a:r>
              <a:rPr lang="en-US" sz="1200" i="1" kern="1200" baseline="0" dirty="0" smtClean="0">
                <a:solidFill>
                  <a:schemeClr val="tx1"/>
                </a:solidFill>
                <a:latin typeface="+mn-lt"/>
                <a:ea typeface="+mn-ea"/>
                <a:cs typeface="+mn-cs"/>
              </a:rPr>
              <a:t>Saints © Copyright 1999 Intellectual Reserve, Inc. All</a:t>
            </a:r>
          </a:p>
          <a:p>
            <a:r>
              <a:rPr lang="en-US" sz="1200" i="1" kern="1200" baseline="0" dirty="0" smtClean="0">
                <a:solidFill>
                  <a:schemeClr val="tx1"/>
                </a:solidFill>
                <a:latin typeface="+mn-lt"/>
                <a:ea typeface="+mn-ea"/>
                <a:cs typeface="+mn-cs"/>
              </a:rPr>
              <a:t>rights reserved. All use is subject to the limited use license</a:t>
            </a:r>
          </a:p>
          <a:p>
            <a:r>
              <a:rPr lang="en-US" sz="1200" i="1" kern="1200" baseline="0" dirty="0" smtClean="0">
                <a:solidFill>
                  <a:schemeClr val="tx1"/>
                </a:solidFill>
                <a:latin typeface="+mn-lt"/>
                <a:ea typeface="+mn-ea"/>
                <a:cs typeface="+mn-cs"/>
              </a:rPr>
              <a:t>and other terms and conditions applicable to this site.</a:t>
            </a:r>
          </a:p>
          <a:p>
            <a:r>
              <a:rPr lang="en-US" sz="1200" i="1" kern="1200" baseline="0" dirty="0" smtClean="0">
                <a:solidFill>
                  <a:schemeClr val="tx1"/>
                </a:solidFill>
                <a:latin typeface="+mn-lt"/>
                <a:ea typeface="+mn-ea"/>
                <a:cs typeface="+mn-cs"/>
              </a:rPr>
              <a:t>Original data: Tenth Census of the United States, 1880.</a:t>
            </a:r>
          </a:p>
          <a:p>
            <a:r>
              <a:rPr lang="en-US" sz="1200" i="1" kern="1200" baseline="0" dirty="0" smtClean="0">
                <a:solidFill>
                  <a:schemeClr val="tx1"/>
                </a:solidFill>
                <a:latin typeface="+mn-lt"/>
                <a:ea typeface="+mn-ea"/>
                <a:cs typeface="+mn-cs"/>
              </a:rPr>
              <a:t>(NARA microfilm publication T9, 1,454 rolls). Records of</a:t>
            </a:r>
          </a:p>
          <a:p>
            <a:r>
              <a:rPr lang="en-US" sz="1200" i="1" kern="1200" baseline="0" dirty="0" smtClean="0">
                <a:solidFill>
                  <a:schemeClr val="tx1"/>
                </a:solidFill>
                <a:latin typeface="+mn-lt"/>
                <a:ea typeface="+mn-ea"/>
                <a:cs typeface="+mn-cs"/>
              </a:rPr>
              <a:t>the Bureau of the Census, Record Group 29. National</a:t>
            </a:r>
          </a:p>
          <a:p>
            <a:r>
              <a:rPr lang="en-US" sz="1200" i="1" kern="1200" baseline="0" dirty="0" smtClean="0">
                <a:solidFill>
                  <a:schemeClr val="tx1"/>
                </a:solidFill>
                <a:latin typeface="+mn-lt"/>
                <a:ea typeface="+mn-ea"/>
                <a:cs typeface="+mn-cs"/>
              </a:rPr>
              <a:t>Archives, Washington, D.C.</a:t>
            </a:r>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Parents of 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Nicholas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1690 in </a:t>
            </a:r>
            <a:r>
              <a:rPr lang="en-US" dirty="0" err="1" smtClean="0"/>
              <a:t>SwitzerlandDeath</a:t>
            </a:r>
            <a:r>
              <a:rPr lang="en-US" dirty="0" smtClean="0"/>
              <a:t> 1749 in </a:t>
            </a:r>
            <a:r>
              <a:rPr lang="en-US" dirty="0" err="1" smtClean="0"/>
              <a:t>Maxatawney</a:t>
            </a:r>
            <a:r>
              <a:rPr lang="en-US" dirty="0" smtClean="0"/>
              <a:t>, Berks, Pennsylvania,</a:t>
            </a:r>
          </a:p>
          <a:p>
            <a:r>
              <a:rPr lang="en-US" sz="1200" b="0" i="0" kern="1200" dirty="0" smtClean="0">
                <a:solidFill>
                  <a:schemeClr val="tx1"/>
                </a:solidFill>
                <a:latin typeface="+mn-lt"/>
                <a:ea typeface="+mn-ea"/>
                <a:cs typeface="+mn-cs"/>
              </a:rPr>
              <a:t>Anna Catharina Grimm</a:t>
            </a:r>
          </a:p>
          <a:p>
            <a:r>
              <a:rPr lang="en-US" dirty="0" smtClean="0"/>
              <a:t>Birth 1695 in Berks, Pennsylvania, </a:t>
            </a:r>
            <a:r>
              <a:rPr lang="en-US" dirty="0" err="1" smtClean="0"/>
              <a:t>USADeath</a:t>
            </a:r>
            <a:r>
              <a:rPr lang="en-US" dirty="0" smtClean="0"/>
              <a:t> 07 APR 1768 in </a:t>
            </a:r>
            <a:r>
              <a:rPr lang="en-US" dirty="0" err="1" smtClean="0"/>
              <a:t>Maxatawney</a:t>
            </a:r>
            <a:r>
              <a:rPr lang="en-US" dirty="0" smtClean="0"/>
              <a:t>, Berks, Pennsylvania,</a:t>
            </a:r>
            <a:endParaRPr lang="en-US" sz="1200" b="0" i="0" kern="1200" dirty="0" smtClean="0">
              <a:solidFill>
                <a:schemeClr val="tx1"/>
              </a:solidFill>
              <a:latin typeface="+mn-lt"/>
              <a:ea typeface="+mn-ea"/>
              <a:cs typeface="+mn-cs"/>
            </a:endParaRPr>
          </a:p>
          <a:p>
            <a:endParaRPr lang="en-US" sz="1200" b="0" i="0" u="none" kern="1200" dirty="0" smtClean="0">
              <a:solidFill>
                <a:schemeClr val="tx1"/>
              </a:solidFill>
              <a:latin typeface="+mn-lt"/>
              <a:ea typeface="+mn-ea"/>
              <a:cs typeface="+mn-cs"/>
            </a:endParaRPr>
          </a:p>
          <a:p>
            <a:r>
              <a:rPr lang="en-US" sz="1200" b="0" i="0" u="none" strike="noStrike" kern="1200" dirty="0" smtClean="0">
                <a:solidFill>
                  <a:schemeClr val="tx1"/>
                </a:solidFill>
                <a:latin typeface="+mn-lt"/>
                <a:ea typeface="+mn-ea"/>
                <a:cs typeface="+mn-cs"/>
                <a:hlinkClick r:id="rId3"/>
              </a:rPr>
              <a:t>Ancestry Family Tree:  Mullen/Tomlin/Siegfried/Galvin</a:t>
            </a:r>
            <a:r>
              <a:rPr lang="en-US" sz="1200" b="0" i="0" u="none" kern="1200" dirty="0" smtClean="0">
                <a:solidFill>
                  <a:schemeClr val="tx1"/>
                </a:solidFill>
                <a:latin typeface="+mn-lt"/>
                <a:ea typeface="+mn-ea"/>
                <a:cs typeface="+mn-cs"/>
              </a:rPr>
              <a:t> </a:t>
            </a:r>
            <a:endParaRPr lang="en-US" sz="1200" b="0" u="none" dirty="0" smtClean="0">
              <a:solidFill>
                <a:schemeClr val="tx1"/>
              </a:solidFill>
            </a:endParaRPr>
          </a:p>
          <a:p>
            <a:endParaRPr lang="en-US" sz="1200" b="0" dirty="0" smtClean="0"/>
          </a:p>
          <a:p>
            <a:r>
              <a:rPr lang="en-US" sz="1200" b="0" dirty="0" smtClean="0"/>
              <a:t>From </a:t>
            </a:r>
            <a:r>
              <a:rPr lang="en-US" sz="1200" b="1" i="0" kern="1200" dirty="0" err="1" smtClean="0">
                <a:solidFill>
                  <a:schemeClr val="tx1"/>
                </a:solidFill>
                <a:latin typeface="+mn-lt"/>
                <a:ea typeface="+mn-ea"/>
                <a:cs typeface="+mn-cs"/>
              </a:rPr>
              <a:t>Ballentine</a:t>
            </a:r>
            <a:r>
              <a:rPr lang="en-US" sz="1200" b="1" i="0" kern="1200" dirty="0" smtClean="0">
                <a:solidFill>
                  <a:schemeClr val="tx1"/>
                </a:solidFill>
                <a:latin typeface="+mn-lt"/>
                <a:ea typeface="+mn-ea"/>
                <a:cs typeface="+mn-cs"/>
              </a:rPr>
              <a:t> Family Tree</a:t>
            </a:r>
            <a:endParaRPr lang="en-US" sz="1200" b="0" dirty="0" smtClean="0"/>
          </a:p>
          <a:p>
            <a:r>
              <a:rPr lang="en-US" sz="1200" b="0" i="0" kern="1200" dirty="0" smtClean="0">
                <a:solidFill>
                  <a:schemeClr val="tx1"/>
                </a:solidFill>
                <a:latin typeface="+mn-lt"/>
                <a:ea typeface="+mn-ea"/>
                <a:cs typeface="+mn-cs"/>
              </a:rPr>
              <a:t>Michael </a:t>
            </a:r>
            <a:r>
              <a:rPr lang="en-US" sz="1200" b="0" i="0" kern="1200" dirty="0" err="1" smtClean="0">
                <a:solidFill>
                  <a:schemeClr val="tx1"/>
                </a:solidFill>
                <a:latin typeface="+mn-lt"/>
                <a:ea typeface="+mn-ea"/>
                <a:cs typeface="+mn-cs"/>
              </a:rPr>
              <a:t>Yankey</a:t>
            </a:r>
            <a:endParaRPr lang="en-US" sz="1200" b="0" i="0" kern="1200" dirty="0" smtClean="0">
              <a:solidFill>
                <a:schemeClr val="tx1"/>
              </a:solidFill>
              <a:latin typeface="+mn-lt"/>
              <a:ea typeface="+mn-ea"/>
              <a:cs typeface="+mn-cs"/>
            </a:endParaRPr>
          </a:p>
          <a:p>
            <a:r>
              <a:rPr lang="en-US" dirty="0" smtClean="0"/>
              <a:t>Birth 1775 in Pendleton, Virginia, United </a:t>
            </a:r>
            <a:r>
              <a:rPr lang="en-US" dirty="0" err="1" smtClean="0"/>
              <a:t>StatesDeath</a:t>
            </a:r>
            <a:r>
              <a:rPr lang="en-US" dirty="0" smtClean="0"/>
              <a:t> 1835 in Shenandoah </a:t>
            </a:r>
            <a:r>
              <a:rPr lang="en-US" dirty="0" err="1" smtClean="0"/>
              <a:t>Mtn</a:t>
            </a:r>
            <a:r>
              <a:rPr lang="en-US" dirty="0" smtClean="0"/>
              <a:t>, Pendleton, Virginia, United States</a:t>
            </a:r>
          </a:p>
          <a:p>
            <a:r>
              <a:rPr lang="en-US" b="0" dirty="0" smtClean="0"/>
              <a:t>+ </a:t>
            </a:r>
            <a:r>
              <a:rPr lang="en-US" sz="1200" b="0" i="0" kern="1200" dirty="0" err="1" smtClean="0">
                <a:solidFill>
                  <a:schemeClr val="tx1"/>
                </a:solidFill>
                <a:latin typeface="+mn-lt"/>
                <a:ea typeface="+mn-ea"/>
                <a:cs typeface="+mn-cs"/>
              </a:rPr>
              <a:t>Magdaline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Hottinger</a:t>
            </a:r>
            <a:endParaRPr lang="en-US" sz="1200" b="0" i="0" kern="1200" dirty="0" smtClean="0">
              <a:solidFill>
                <a:schemeClr val="tx1"/>
              </a:solidFill>
              <a:latin typeface="+mn-lt"/>
              <a:ea typeface="+mn-ea"/>
              <a:cs typeface="+mn-cs"/>
            </a:endParaRPr>
          </a:p>
          <a:p>
            <a:r>
              <a:rPr lang="en-US" dirty="0" smtClean="0"/>
              <a:t>Birth 1777 in Rockingham, Rockingham, Virginia, United </a:t>
            </a:r>
            <a:r>
              <a:rPr lang="en-US" dirty="0" err="1" smtClean="0"/>
              <a:t>StatesDeath</a:t>
            </a:r>
            <a:r>
              <a:rPr lang="en-US" dirty="0" smtClean="0"/>
              <a:t> 1853 in Rockingham, Rockingham, Virginia, United States</a:t>
            </a:r>
          </a:p>
          <a:p>
            <a:r>
              <a:rPr lang="en-US" b="0" dirty="0" smtClean="0"/>
              <a:t>She is daughter of </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 United States</a:t>
            </a:r>
          </a:p>
          <a:p>
            <a:r>
              <a:rPr lang="en-US" b="0" dirty="0" smtClean="0"/>
              <a:t>+ </a:t>
            </a:r>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United </a:t>
            </a:r>
            <a:r>
              <a:rPr lang="en-US" dirty="0" err="1" smtClean="0"/>
              <a:t>StatesDeath</a:t>
            </a:r>
            <a:r>
              <a:rPr lang="en-US" dirty="0" smtClean="0"/>
              <a:t> 27 Feb 1827 in </a:t>
            </a:r>
            <a:r>
              <a:rPr lang="en-US" dirty="0" err="1" smtClean="0"/>
              <a:t>Maxatawney</a:t>
            </a:r>
            <a:r>
              <a:rPr lang="en-US" dirty="0" smtClean="0"/>
              <a:t>, Berks, Pennsylvania, United States</a:t>
            </a:r>
          </a:p>
          <a:p>
            <a:endParaRPr lang="en-US" b="0" dirty="0" smtClean="0"/>
          </a:p>
          <a:p>
            <a:endParaRPr lang="en-US" b="0" baseline="0" dirty="0" smtClean="0"/>
          </a:p>
          <a:p>
            <a:r>
              <a:rPr lang="en-US" b="0" baseline="0" dirty="0" err="1" smtClean="0"/>
              <a:t>Honninger</a:t>
            </a:r>
            <a:r>
              <a:rPr lang="en-US" b="0" baseline="0" dirty="0" smtClean="0"/>
              <a:t>:</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a:t>
            </a:r>
          </a:p>
          <a:p>
            <a:r>
              <a:rPr lang="en-US" b="1" dirty="0" smtClean="0"/>
              <a:t>From AlYankee1</a:t>
            </a:r>
          </a:p>
          <a:p>
            <a:r>
              <a:rPr lang="en-US" sz="1200" b="0" i="0" kern="1200" dirty="0" smtClean="0">
                <a:solidFill>
                  <a:schemeClr val="tx1"/>
                </a:solidFill>
                <a:latin typeface="+mn-lt"/>
                <a:ea typeface="+mn-ea"/>
                <a:cs typeface="+mn-cs"/>
              </a:rPr>
              <a:t>Conrad </a:t>
            </a:r>
            <a:r>
              <a:rPr lang="en-US" sz="1200" b="0" i="0" kern="1200" dirty="0" err="1" smtClean="0">
                <a:solidFill>
                  <a:schemeClr val="tx1"/>
                </a:solidFill>
                <a:latin typeface="+mn-lt"/>
                <a:ea typeface="+mn-ea"/>
                <a:cs typeface="+mn-cs"/>
              </a:rPr>
              <a:t>Heninger</a:t>
            </a:r>
            <a:endParaRPr lang="en-US" sz="1200" b="0" i="0" kern="1200" dirty="0" smtClean="0">
              <a:solidFill>
                <a:schemeClr val="tx1"/>
              </a:solidFill>
              <a:latin typeface="+mn-lt"/>
              <a:ea typeface="+mn-ea"/>
              <a:cs typeface="+mn-cs"/>
            </a:endParaRPr>
          </a:p>
          <a:p>
            <a:r>
              <a:rPr lang="en-US" dirty="0" smtClean="0"/>
              <a:t>Birth 14 MAY 1722 in </a:t>
            </a:r>
            <a:r>
              <a:rPr lang="en-US" dirty="0" err="1" smtClean="0"/>
              <a:t>Hatten</a:t>
            </a:r>
            <a:r>
              <a:rPr lang="en-US" dirty="0" smtClean="0"/>
              <a:t>, Bas </a:t>
            </a:r>
            <a:r>
              <a:rPr lang="en-US" dirty="0" err="1" smtClean="0"/>
              <a:t>Rhin</a:t>
            </a:r>
            <a:r>
              <a:rPr lang="en-US" dirty="0" smtClean="0"/>
              <a:t>, </a:t>
            </a:r>
            <a:r>
              <a:rPr lang="en-US" dirty="0" err="1" smtClean="0"/>
              <a:t>GermanyDeath</a:t>
            </a:r>
            <a:r>
              <a:rPr lang="en-US" dirty="0" smtClean="0"/>
              <a:t> 15 AUG 1786 in </a:t>
            </a:r>
            <a:r>
              <a:rPr lang="en-US" dirty="0" err="1" smtClean="0"/>
              <a:t>Maxatawney</a:t>
            </a:r>
            <a:r>
              <a:rPr lang="en-US" dirty="0" smtClean="0"/>
              <a:t>, Berks, Pennsylvania, </a:t>
            </a:r>
          </a:p>
          <a:p>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a:t>
            </a:r>
            <a:r>
              <a:rPr lang="en-US" dirty="0" err="1" smtClean="0"/>
              <a:t>USADeath</a:t>
            </a:r>
            <a:r>
              <a:rPr lang="en-US" dirty="0" smtClean="0"/>
              <a:t> 27 FEB 1827 in </a:t>
            </a:r>
            <a:r>
              <a:rPr lang="en-US" dirty="0" err="1" smtClean="0"/>
              <a:t>Maxatawney</a:t>
            </a:r>
            <a:r>
              <a:rPr lang="en-US" dirty="0" smtClean="0"/>
              <a:t>, Berks, Pennsylvania, USA</a:t>
            </a:r>
          </a:p>
          <a:p>
            <a:endParaRPr lang="en-US" b="0" dirty="0" smtClean="0"/>
          </a:p>
          <a:p>
            <a:r>
              <a:rPr lang="en-US" sz="1200" b="0" i="0" kern="1200" dirty="0" smtClean="0">
                <a:solidFill>
                  <a:schemeClr val="tx1"/>
                </a:solidFill>
                <a:latin typeface="+mn-lt"/>
                <a:ea typeface="+mn-ea"/>
                <a:cs typeface="+mn-cs"/>
              </a:rPr>
              <a:t>Johann Conrad </a:t>
            </a:r>
            <a:r>
              <a:rPr lang="en-US" sz="1200" b="0" i="0" kern="1200" dirty="0" err="1" smtClean="0">
                <a:solidFill>
                  <a:schemeClr val="tx1"/>
                </a:solidFill>
                <a:latin typeface="+mn-lt"/>
                <a:ea typeface="+mn-ea"/>
                <a:cs typeface="+mn-cs"/>
              </a:rPr>
              <a:t>Henninger</a:t>
            </a:r>
            <a:endParaRPr lang="en-US" sz="1200" b="0" i="0" kern="1200" dirty="0" smtClean="0">
              <a:solidFill>
                <a:schemeClr val="tx1"/>
              </a:solidFill>
              <a:latin typeface="+mn-lt"/>
              <a:ea typeface="+mn-ea"/>
              <a:cs typeface="+mn-cs"/>
            </a:endParaRPr>
          </a:p>
          <a:p>
            <a:r>
              <a:rPr lang="en-US" dirty="0" smtClean="0"/>
              <a:t>Birth 20 Feb 1650 in </a:t>
            </a:r>
            <a:r>
              <a:rPr lang="en-US" dirty="0" err="1" smtClean="0"/>
              <a:t>Hunawihr</a:t>
            </a:r>
            <a:r>
              <a:rPr lang="en-US" dirty="0" smtClean="0"/>
              <a:t>, Haut </a:t>
            </a:r>
            <a:r>
              <a:rPr lang="en-US" dirty="0" err="1" smtClean="0"/>
              <a:t>Rhin</a:t>
            </a:r>
            <a:r>
              <a:rPr lang="en-US" dirty="0" smtClean="0"/>
              <a:t>, </a:t>
            </a:r>
            <a:r>
              <a:rPr lang="en-US" dirty="0" err="1" smtClean="0"/>
              <a:t>GermanyDeath</a:t>
            </a:r>
            <a:r>
              <a:rPr lang="en-US" dirty="0" smtClean="0"/>
              <a:t> 21 Jun 1712 in </a:t>
            </a:r>
            <a:r>
              <a:rPr lang="en-US" dirty="0" err="1" smtClean="0"/>
              <a:t>Hatten</a:t>
            </a:r>
            <a:r>
              <a:rPr lang="en-US" dirty="0" smtClean="0"/>
              <a:t>, Bas-</a:t>
            </a:r>
            <a:r>
              <a:rPr lang="en-US" dirty="0" err="1" smtClean="0"/>
              <a:t>Rhin</a:t>
            </a:r>
            <a:r>
              <a:rPr lang="en-US" dirty="0" smtClean="0"/>
              <a:t>, Alsace, France</a:t>
            </a:r>
          </a:p>
          <a:p>
            <a:endParaRPr lang="en-US" b="0" dirty="0" smtClean="0"/>
          </a:p>
          <a:p>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Lewis </a:t>
            </a:r>
            <a:r>
              <a:rPr lang="en-US" sz="1200" b="0" i="0" kern="1200" dirty="0" err="1" smtClean="0">
                <a:solidFill>
                  <a:schemeClr val="tx1"/>
                </a:solidFill>
                <a:latin typeface="+mn-lt"/>
                <a:ea typeface="+mn-ea"/>
                <a:cs typeface="+mn-cs"/>
              </a:rPr>
              <a:t>Yankey</a:t>
            </a:r>
            <a:r>
              <a:rPr lang="en-US" sz="1200" b="0" i="0" kern="1200" dirty="0" smtClean="0">
                <a:solidFill>
                  <a:schemeClr val="tx1"/>
                </a:solidFill>
                <a:latin typeface="+mn-lt"/>
                <a:ea typeface="+mn-ea"/>
                <a:cs typeface="+mn-cs"/>
              </a:rPr>
              <a:t> writes</a:t>
            </a:r>
            <a:r>
              <a:rPr lang="en-US" sz="1200" b="0" i="0" kern="1200" baseline="0" dirty="0" smtClean="0">
                <a:solidFill>
                  <a:schemeClr val="tx1"/>
                </a:solidFill>
                <a:latin typeface="+mn-lt"/>
                <a:ea typeface="+mn-ea"/>
                <a:cs typeface="+mn-cs"/>
              </a:rPr>
              <a:t> Nicholas </a:t>
            </a:r>
            <a:r>
              <a:rPr lang="en-US" sz="1200" b="0" i="0" kern="1200" baseline="0" dirty="0" err="1" smtClean="0">
                <a:solidFill>
                  <a:schemeClr val="tx1"/>
                </a:solidFill>
                <a:latin typeface="+mn-lt"/>
                <a:ea typeface="+mn-ea"/>
                <a:cs typeface="+mn-cs"/>
              </a:rPr>
              <a:t>Kutz</a:t>
            </a:r>
            <a:r>
              <a:rPr lang="en-US" sz="1200" b="0" i="0" kern="1200" baseline="0" dirty="0" smtClean="0">
                <a:solidFill>
                  <a:schemeClr val="tx1"/>
                </a:solidFill>
                <a:latin typeface="+mn-lt"/>
                <a:ea typeface="+mn-ea"/>
                <a:cs typeface="+mn-cs"/>
              </a:rPr>
              <a:t> b. 1729 Stuttgart, Germany</a:t>
            </a:r>
          </a:p>
          <a:p>
            <a:endParaRPr lang="en-US" sz="1200" b="0" i="0" kern="1200" baseline="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Jacob </a:t>
            </a:r>
            <a:r>
              <a:rPr lang="en-US" sz="1200" b="0" i="0" kern="1200" dirty="0" err="1" smtClean="0">
                <a:solidFill>
                  <a:schemeClr val="tx1"/>
                </a:solidFill>
                <a:latin typeface="+mn-lt"/>
                <a:ea typeface="+mn-ea"/>
                <a:cs typeface="+mn-cs"/>
              </a:rPr>
              <a:t>Cootes</a:t>
            </a:r>
            <a:endParaRPr lang="en-US" sz="1200" b="0" i="0" kern="1200" dirty="0" smtClean="0">
              <a:solidFill>
                <a:schemeClr val="tx1"/>
              </a:solidFill>
              <a:latin typeface="+mn-lt"/>
              <a:ea typeface="+mn-ea"/>
              <a:cs typeface="+mn-cs"/>
            </a:endParaRPr>
          </a:p>
          <a:p>
            <a:r>
              <a:rPr lang="en-US" dirty="0" smtClean="0"/>
              <a:t>Birth 1762 in Berks, Pennsylvania, United </a:t>
            </a:r>
            <a:r>
              <a:rPr lang="en-US" dirty="0" err="1" smtClean="0"/>
              <a:t>StatesDeath</a:t>
            </a:r>
            <a:r>
              <a:rPr lang="en-US" dirty="0" smtClean="0"/>
              <a:t> aft 1835 in </a:t>
            </a:r>
            <a:r>
              <a:rPr lang="en-US" dirty="0" err="1" smtClean="0"/>
              <a:t>Cootes</a:t>
            </a:r>
            <a:r>
              <a:rPr lang="en-US" dirty="0" smtClean="0"/>
              <a:t> Store, Virginia</a:t>
            </a:r>
          </a:p>
          <a:p>
            <a:r>
              <a:rPr lang="en-US" b="0" dirty="0" smtClean="0"/>
              <a:t>From </a:t>
            </a:r>
            <a:r>
              <a:rPr lang="en-US" b="0" dirty="0" err="1" smtClean="0"/>
              <a:t>Cootes</a:t>
            </a:r>
            <a:r>
              <a:rPr lang="en-US" b="0" dirty="0" smtClean="0"/>
              <a:t> Family Tree</a:t>
            </a:r>
          </a:p>
          <a:p>
            <a:endParaRPr lang="en-US" b="0" dirty="0" smtClean="0"/>
          </a:p>
          <a:p>
            <a:r>
              <a:rPr lang="en-US" sz="1200" b="1" i="0" u="sng" strike="noStrike" kern="1200" dirty="0" err="1" smtClean="0">
                <a:solidFill>
                  <a:schemeClr val="tx1"/>
                </a:solidFill>
                <a:latin typeface="+mn-lt"/>
                <a:ea typeface="+mn-ea"/>
                <a:cs typeface="+mn-cs"/>
                <a:hlinkClick r:id="rId4"/>
              </a:rPr>
              <a:t>Lemin</a:t>
            </a:r>
            <a:r>
              <a:rPr lang="en-US" sz="1200" b="1" i="0" u="sng" strike="noStrike" kern="1200" dirty="0" smtClean="0">
                <a:solidFill>
                  <a:schemeClr val="tx1"/>
                </a:solidFill>
                <a:latin typeface="+mn-lt"/>
                <a:ea typeface="+mn-ea"/>
                <a:cs typeface="+mn-cs"/>
                <a:hlinkClick r:id="rId4"/>
              </a:rPr>
              <a:t> Family Tree</a:t>
            </a:r>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Johannes Conrad HENNINGER</a:t>
            </a:r>
          </a:p>
          <a:p>
            <a:r>
              <a:rPr lang="en-US" dirty="0" smtClean="0"/>
              <a:t>Birth 14 May 1722 in </a:t>
            </a:r>
            <a:r>
              <a:rPr lang="en-US" dirty="0" err="1" smtClean="0"/>
              <a:t>Hatten</a:t>
            </a:r>
            <a:r>
              <a:rPr lang="en-US" dirty="0" smtClean="0"/>
              <a:t>, Bas-</a:t>
            </a:r>
            <a:r>
              <a:rPr lang="en-US" dirty="0" err="1" smtClean="0"/>
              <a:t>Rhin</a:t>
            </a:r>
            <a:r>
              <a:rPr lang="en-US" dirty="0" smtClean="0"/>
              <a:t>, Germany Death 15 August 1786 in Washington County, Virginia, USA</a:t>
            </a:r>
          </a:p>
          <a:p>
            <a:r>
              <a:rPr lang="en-US" sz="1200" b="0" i="0" kern="1200" dirty="0" smtClean="0">
                <a:solidFill>
                  <a:schemeClr val="tx1"/>
                </a:solidFill>
                <a:latin typeface="+mn-lt"/>
                <a:ea typeface="+mn-ea"/>
                <a:cs typeface="+mn-cs"/>
              </a:rPr>
              <a:t>Anna Marie Catharine KUTZ</a:t>
            </a:r>
          </a:p>
          <a:p>
            <a:r>
              <a:rPr lang="en-US" dirty="0" smtClean="0"/>
              <a:t>Birth 1725 in </a:t>
            </a:r>
            <a:r>
              <a:rPr lang="en-US" dirty="0" err="1" smtClean="0"/>
              <a:t>Maxatawny</a:t>
            </a:r>
            <a:r>
              <a:rPr lang="en-US" dirty="0" smtClean="0"/>
              <a:t>, Berks, Pennsylvania, </a:t>
            </a:r>
            <a:r>
              <a:rPr lang="en-US" dirty="0" err="1" smtClean="0"/>
              <a:t>USADeath</a:t>
            </a:r>
            <a:r>
              <a:rPr lang="en-US" dirty="0" smtClean="0"/>
              <a:t> 27 Feb 1827 in </a:t>
            </a:r>
            <a:r>
              <a:rPr lang="en-US" dirty="0" err="1" smtClean="0"/>
              <a:t>Maxatawny</a:t>
            </a:r>
            <a:r>
              <a:rPr lang="en-US" dirty="0" smtClean="0"/>
              <a:t>, Berks, Pennsylvania, USA</a:t>
            </a:r>
            <a:endParaRPr lang="en-US" b="0" dirty="0"/>
          </a:p>
        </p:txBody>
      </p:sp>
      <p:sp>
        <p:nvSpPr>
          <p:cNvPr id="4" name="Slide Number Placeholder 3"/>
          <p:cNvSpPr>
            <a:spLocks noGrp="1"/>
          </p:cNvSpPr>
          <p:nvPr>
            <p:ph type="sldNum" sz="quarter" idx="10"/>
          </p:nvPr>
        </p:nvSpPr>
        <p:spPr/>
        <p:txBody>
          <a:bodyPr/>
          <a:lstStyle/>
          <a:p>
            <a:fld id="{D9592611-9919-4AD4-9A86-BC61723D15B5}"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http://www.findagrave.com/cgi-bin/fg.cgi?page=gr&amp;GScid=2326533&amp;GRid=79940995&amp;</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smtClean="0">
                <a:solidFill>
                  <a:schemeClr val="tx1"/>
                </a:solidFill>
                <a:latin typeface="+mn-lt"/>
                <a:ea typeface="+mn-ea"/>
                <a:cs typeface="+mn-cs"/>
              </a:rPr>
              <a:t>Kutz</a:t>
            </a:r>
            <a:r>
              <a:rPr lang="en-US" sz="1200" b="0" i="0" kern="1200" dirty="0" smtClean="0">
                <a:solidFill>
                  <a:schemeClr val="tx1"/>
                </a:solidFill>
                <a:latin typeface="+mn-lt"/>
                <a:ea typeface="+mn-ea"/>
                <a:cs typeface="+mn-cs"/>
              </a:rPr>
              <a:t> family records in Berks County Historical Society Library, Reading, Pa.</a:t>
            </a:r>
          </a:p>
          <a:p>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dirty="0" err="1" smtClean="0"/>
              <a:t>Zerkel</a:t>
            </a:r>
            <a:r>
              <a:rPr lang="en-US" sz="1200" dirty="0" smtClean="0"/>
              <a:t> marries grandson</a:t>
            </a:r>
          </a:p>
          <a:p>
            <a:endParaRPr lang="en-US" sz="1200" b="0" dirty="0" smtClean="0"/>
          </a:p>
          <a:p>
            <a:endParaRPr lang="en-US" sz="1200" b="0" dirty="0" smtClean="0"/>
          </a:p>
          <a:p>
            <a:r>
              <a:rPr lang="en-US" sz="1200" b="0" dirty="0" smtClean="0"/>
              <a:t>From </a:t>
            </a:r>
            <a:r>
              <a:rPr lang="en-US" sz="1200" b="1" i="0" kern="1200" dirty="0" err="1" smtClean="0">
                <a:solidFill>
                  <a:schemeClr val="tx1"/>
                </a:solidFill>
                <a:latin typeface="+mn-lt"/>
                <a:ea typeface="+mn-ea"/>
                <a:cs typeface="+mn-cs"/>
              </a:rPr>
              <a:t>Ballentine</a:t>
            </a:r>
            <a:r>
              <a:rPr lang="en-US" sz="1200" b="1" i="0" kern="1200" dirty="0" smtClean="0">
                <a:solidFill>
                  <a:schemeClr val="tx1"/>
                </a:solidFill>
                <a:latin typeface="+mn-lt"/>
                <a:ea typeface="+mn-ea"/>
                <a:cs typeface="+mn-cs"/>
              </a:rPr>
              <a:t> Family Tree</a:t>
            </a:r>
            <a:endParaRPr lang="en-US" sz="1200" b="0" dirty="0" smtClean="0"/>
          </a:p>
          <a:p>
            <a:r>
              <a:rPr lang="en-US" sz="1200" b="0" i="0" kern="1200" dirty="0" smtClean="0">
                <a:solidFill>
                  <a:schemeClr val="tx1"/>
                </a:solidFill>
                <a:latin typeface="+mn-lt"/>
                <a:ea typeface="+mn-ea"/>
                <a:cs typeface="+mn-cs"/>
              </a:rPr>
              <a:t>Michael </a:t>
            </a:r>
            <a:r>
              <a:rPr lang="en-US" sz="1200" b="0" i="0" kern="1200" dirty="0" err="1" smtClean="0">
                <a:solidFill>
                  <a:schemeClr val="tx1"/>
                </a:solidFill>
                <a:latin typeface="+mn-lt"/>
                <a:ea typeface="+mn-ea"/>
                <a:cs typeface="+mn-cs"/>
              </a:rPr>
              <a:t>Yankey</a:t>
            </a:r>
            <a:endParaRPr lang="en-US" sz="1200" b="0" i="0" kern="1200" dirty="0" smtClean="0">
              <a:solidFill>
                <a:schemeClr val="tx1"/>
              </a:solidFill>
              <a:latin typeface="+mn-lt"/>
              <a:ea typeface="+mn-ea"/>
              <a:cs typeface="+mn-cs"/>
            </a:endParaRPr>
          </a:p>
          <a:p>
            <a:r>
              <a:rPr lang="en-US" dirty="0" smtClean="0"/>
              <a:t>Birth 1775 in Pendleton, Virginia, United </a:t>
            </a:r>
            <a:r>
              <a:rPr lang="en-US" dirty="0" err="1" smtClean="0"/>
              <a:t>StatesDeath</a:t>
            </a:r>
            <a:r>
              <a:rPr lang="en-US" dirty="0" smtClean="0"/>
              <a:t> 1835 in Shenandoah </a:t>
            </a:r>
            <a:r>
              <a:rPr lang="en-US" dirty="0" err="1" smtClean="0"/>
              <a:t>Mtn</a:t>
            </a:r>
            <a:r>
              <a:rPr lang="en-US" dirty="0" smtClean="0"/>
              <a:t>, Pendleton, Virginia, United States</a:t>
            </a:r>
          </a:p>
          <a:p>
            <a:r>
              <a:rPr lang="en-US" b="0" dirty="0" smtClean="0"/>
              <a:t>+ </a:t>
            </a:r>
            <a:r>
              <a:rPr lang="en-US" sz="1200" b="0" i="0" kern="1200" dirty="0" err="1" smtClean="0">
                <a:solidFill>
                  <a:schemeClr val="tx1"/>
                </a:solidFill>
                <a:latin typeface="+mn-lt"/>
                <a:ea typeface="+mn-ea"/>
                <a:cs typeface="+mn-cs"/>
              </a:rPr>
              <a:t>Magdaline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Hottinger</a:t>
            </a:r>
            <a:endParaRPr lang="en-US" sz="1200" b="0" i="0" kern="1200" dirty="0" smtClean="0">
              <a:solidFill>
                <a:schemeClr val="tx1"/>
              </a:solidFill>
              <a:latin typeface="+mn-lt"/>
              <a:ea typeface="+mn-ea"/>
              <a:cs typeface="+mn-cs"/>
            </a:endParaRPr>
          </a:p>
          <a:p>
            <a:r>
              <a:rPr lang="en-US" dirty="0" smtClean="0"/>
              <a:t>Birth 1777 in Rockingham, Rockingham, Virginia, United </a:t>
            </a:r>
            <a:r>
              <a:rPr lang="en-US" dirty="0" err="1" smtClean="0"/>
              <a:t>StatesDeath</a:t>
            </a:r>
            <a:r>
              <a:rPr lang="en-US" dirty="0" smtClean="0"/>
              <a:t> 1853 in Rockingham, Rockingham, Virginia, United States</a:t>
            </a:r>
          </a:p>
          <a:p>
            <a:r>
              <a:rPr lang="en-US" b="0" dirty="0" smtClean="0"/>
              <a:t>She is daughter of </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 United States</a:t>
            </a:r>
          </a:p>
          <a:p>
            <a:r>
              <a:rPr lang="en-US" b="0" dirty="0" smtClean="0"/>
              <a:t>+ </a:t>
            </a:r>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United </a:t>
            </a:r>
            <a:r>
              <a:rPr lang="en-US" dirty="0" err="1" smtClean="0"/>
              <a:t>StatesDeath</a:t>
            </a:r>
            <a:r>
              <a:rPr lang="en-US" dirty="0" smtClean="0"/>
              <a:t> 27 Feb 1827 in </a:t>
            </a:r>
            <a:r>
              <a:rPr lang="en-US" dirty="0" err="1" smtClean="0"/>
              <a:t>Maxatawney</a:t>
            </a:r>
            <a:r>
              <a:rPr lang="en-US" dirty="0" smtClean="0"/>
              <a:t>, Berks, Pennsylvania, United States</a:t>
            </a:r>
          </a:p>
          <a:p>
            <a:endParaRPr lang="en-US" b="0" dirty="0" smtClean="0"/>
          </a:p>
          <a:p>
            <a:r>
              <a:rPr lang="en-US" b="0" dirty="0" smtClean="0"/>
              <a:t>Michael Yankee</a:t>
            </a:r>
            <a:r>
              <a:rPr lang="en-US" b="0" baseline="0" dirty="0" smtClean="0"/>
              <a:t> son of John Yankee &amp; Catherine </a:t>
            </a:r>
            <a:r>
              <a:rPr lang="en-US" b="0" baseline="0" dirty="0" err="1" smtClean="0"/>
              <a:t>Zerkel</a:t>
            </a:r>
            <a:endParaRPr lang="en-US" b="0" baseline="0" dirty="0" smtClean="0"/>
          </a:p>
          <a:p>
            <a:r>
              <a:rPr lang="en-US" sz="1200" b="0" i="0" kern="1200" dirty="0" smtClean="0">
                <a:solidFill>
                  <a:schemeClr val="tx1"/>
                </a:solidFill>
                <a:latin typeface="+mn-lt"/>
                <a:ea typeface="+mn-ea"/>
                <a:cs typeface="+mn-cs"/>
              </a:rPr>
              <a:t>Catherine </a:t>
            </a:r>
            <a:r>
              <a:rPr lang="en-US" sz="1200" b="0" i="0" kern="1200" dirty="0" err="1" smtClean="0">
                <a:solidFill>
                  <a:schemeClr val="tx1"/>
                </a:solidFill>
                <a:latin typeface="+mn-lt"/>
                <a:ea typeface="+mn-ea"/>
                <a:cs typeface="+mn-cs"/>
              </a:rPr>
              <a:t>Zerkel</a:t>
            </a:r>
            <a:endParaRPr lang="en-US" sz="1200" b="0" i="0" kern="1200" dirty="0" smtClean="0">
              <a:solidFill>
                <a:schemeClr val="tx1"/>
              </a:solidFill>
              <a:latin typeface="+mn-lt"/>
              <a:ea typeface="+mn-ea"/>
              <a:cs typeface="+mn-cs"/>
            </a:endParaRPr>
          </a:p>
          <a:p>
            <a:r>
              <a:rPr lang="en-US" dirty="0" smtClean="0"/>
              <a:t>Birth 1743 in </a:t>
            </a:r>
            <a:r>
              <a:rPr lang="en-US" dirty="0" err="1" smtClean="0"/>
              <a:t>Slabrock</a:t>
            </a:r>
            <a:r>
              <a:rPr lang="en-US" dirty="0" smtClean="0"/>
              <a:t>, Page, </a:t>
            </a:r>
            <a:r>
              <a:rPr lang="en-US" dirty="0" err="1" smtClean="0"/>
              <a:t>VirginiaDeath</a:t>
            </a:r>
            <a:r>
              <a:rPr lang="en-US" dirty="0" smtClean="0"/>
              <a:t> in Rockingham, Virginia</a:t>
            </a:r>
          </a:p>
          <a:p>
            <a:r>
              <a:rPr lang="en-US" sz="1200" b="0" i="0" kern="1200" dirty="0" smtClean="0">
                <a:solidFill>
                  <a:schemeClr val="tx1"/>
                </a:solidFill>
                <a:latin typeface="+mn-lt"/>
                <a:ea typeface="+mn-ea"/>
                <a:cs typeface="+mn-cs"/>
              </a:rPr>
              <a:t>John Yankee</a:t>
            </a:r>
          </a:p>
          <a:p>
            <a:r>
              <a:rPr lang="en-US" dirty="0" smtClean="0"/>
              <a:t>Birth 1750 in </a:t>
            </a:r>
            <a:r>
              <a:rPr lang="en-US" dirty="0" err="1" smtClean="0"/>
              <a:t>Marsburg</a:t>
            </a:r>
            <a:r>
              <a:rPr lang="en-US" dirty="0" smtClean="0"/>
              <a:t>, , , </a:t>
            </a:r>
            <a:r>
              <a:rPr lang="en-US" dirty="0" err="1" smtClean="0"/>
              <a:t>GermanyDeath</a:t>
            </a:r>
            <a:r>
              <a:rPr lang="en-US" dirty="0" smtClean="0"/>
              <a:t> 25 Dec 1783 in Shenandoah Mountain, Pendleton, West Virginia</a:t>
            </a:r>
            <a:endParaRPr lang="en-US" b="0" baseline="0" dirty="0" smtClean="0"/>
          </a:p>
          <a:p>
            <a:endParaRPr lang="en-US" b="0" baseline="0" dirty="0" smtClean="0"/>
          </a:p>
          <a:p>
            <a:r>
              <a:rPr lang="en-US" b="0" baseline="0" dirty="0" err="1" smtClean="0"/>
              <a:t>Honninger</a:t>
            </a:r>
            <a:r>
              <a:rPr lang="en-US" b="0" baseline="0" dirty="0" smtClean="0"/>
              <a:t>:</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1750Death 19 Jun 1804 in Rockingham, Virginia</a:t>
            </a:r>
          </a:p>
          <a:p>
            <a:r>
              <a:rPr lang="en-US" b="1" dirty="0" smtClean="0"/>
              <a:t>From AlYankee1</a:t>
            </a:r>
          </a:p>
          <a:p>
            <a:r>
              <a:rPr lang="en-US" sz="1200" b="0" i="0" kern="1200" dirty="0" smtClean="0">
                <a:solidFill>
                  <a:schemeClr val="tx1"/>
                </a:solidFill>
                <a:latin typeface="+mn-lt"/>
                <a:ea typeface="+mn-ea"/>
                <a:cs typeface="+mn-cs"/>
              </a:rPr>
              <a:t>Conrad </a:t>
            </a:r>
            <a:r>
              <a:rPr lang="en-US" sz="1200" b="0" i="0" kern="1200" dirty="0" err="1" smtClean="0">
                <a:solidFill>
                  <a:schemeClr val="tx1"/>
                </a:solidFill>
                <a:latin typeface="+mn-lt"/>
                <a:ea typeface="+mn-ea"/>
                <a:cs typeface="+mn-cs"/>
              </a:rPr>
              <a:t>Heninger</a:t>
            </a:r>
            <a:endParaRPr lang="en-US" sz="1200" b="0" i="0" kern="1200" dirty="0" smtClean="0">
              <a:solidFill>
                <a:schemeClr val="tx1"/>
              </a:solidFill>
              <a:latin typeface="+mn-lt"/>
              <a:ea typeface="+mn-ea"/>
              <a:cs typeface="+mn-cs"/>
            </a:endParaRPr>
          </a:p>
          <a:p>
            <a:r>
              <a:rPr lang="en-US" dirty="0" smtClean="0"/>
              <a:t>Birth 14 MAY 1722 in </a:t>
            </a:r>
            <a:r>
              <a:rPr lang="en-US" dirty="0" err="1" smtClean="0"/>
              <a:t>Hatten</a:t>
            </a:r>
            <a:r>
              <a:rPr lang="en-US" dirty="0" smtClean="0"/>
              <a:t>, Bas </a:t>
            </a:r>
            <a:r>
              <a:rPr lang="en-US" dirty="0" err="1" smtClean="0"/>
              <a:t>Rhin</a:t>
            </a:r>
            <a:r>
              <a:rPr lang="en-US" dirty="0" smtClean="0"/>
              <a:t>, </a:t>
            </a:r>
            <a:r>
              <a:rPr lang="en-US" dirty="0" err="1" smtClean="0"/>
              <a:t>GermanyDeath</a:t>
            </a:r>
            <a:r>
              <a:rPr lang="en-US" dirty="0" smtClean="0"/>
              <a:t> 15 AUG 1786 in </a:t>
            </a:r>
            <a:r>
              <a:rPr lang="en-US" dirty="0" err="1" smtClean="0"/>
              <a:t>Maxatawney</a:t>
            </a:r>
            <a:r>
              <a:rPr lang="en-US" dirty="0" smtClean="0"/>
              <a:t>, Berks, Pennsylvania, </a:t>
            </a:r>
          </a:p>
          <a:p>
            <a:r>
              <a:rPr lang="en-US" sz="1200" b="0" i="0" kern="1200" dirty="0" smtClean="0">
                <a:solidFill>
                  <a:schemeClr val="tx1"/>
                </a:solidFill>
                <a:latin typeface="+mn-lt"/>
                <a:ea typeface="+mn-ea"/>
                <a:cs typeface="+mn-cs"/>
              </a:rPr>
              <a:t>Marie Catherine </a:t>
            </a:r>
            <a:r>
              <a:rPr lang="en-US" sz="1200" b="0" i="0" kern="1200" dirty="0" err="1" smtClean="0">
                <a:solidFill>
                  <a:schemeClr val="tx1"/>
                </a:solidFill>
                <a:latin typeface="+mn-lt"/>
                <a:ea typeface="+mn-ea"/>
                <a:cs typeface="+mn-cs"/>
              </a:rPr>
              <a:t>Kutz</a:t>
            </a:r>
            <a:endParaRPr lang="en-US" sz="1200" b="0" i="0" kern="1200" dirty="0" smtClean="0">
              <a:solidFill>
                <a:schemeClr val="tx1"/>
              </a:solidFill>
              <a:latin typeface="+mn-lt"/>
              <a:ea typeface="+mn-ea"/>
              <a:cs typeface="+mn-cs"/>
            </a:endParaRPr>
          </a:p>
          <a:p>
            <a:r>
              <a:rPr lang="en-US" dirty="0" smtClean="0"/>
              <a:t>Birth 1719 in </a:t>
            </a:r>
            <a:r>
              <a:rPr lang="en-US" dirty="0" err="1" smtClean="0"/>
              <a:t>Maxatawny</a:t>
            </a:r>
            <a:r>
              <a:rPr lang="en-US" dirty="0" smtClean="0"/>
              <a:t>, Berks, Pennsylvania, </a:t>
            </a:r>
            <a:r>
              <a:rPr lang="en-US" dirty="0" err="1" smtClean="0"/>
              <a:t>USADeath</a:t>
            </a:r>
            <a:r>
              <a:rPr lang="en-US" dirty="0" smtClean="0"/>
              <a:t> 27 FEB 1827 in </a:t>
            </a:r>
            <a:r>
              <a:rPr lang="en-US" dirty="0" err="1" smtClean="0"/>
              <a:t>Maxatawney</a:t>
            </a:r>
            <a:r>
              <a:rPr lang="en-US" dirty="0" smtClean="0"/>
              <a:t>, Berks, Pennsylvania, USA</a:t>
            </a:r>
          </a:p>
          <a:p>
            <a:endParaRPr lang="en-US" b="0" dirty="0" smtClean="0"/>
          </a:p>
          <a:p>
            <a:r>
              <a:rPr lang="en-US" sz="1200" b="0" i="0" kern="1200" dirty="0" smtClean="0">
                <a:solidFill>
                  <a:schemeClr val="tx1"/>
                </a:solidFill>
                <a:latin typeface="+mn-lt"/>
                <a:ea typeface="+mn-ea"/>
                <a:cs typeface="+mn-cs"/>
              </a:rPr>
              <a:t>Johann Conrad </a:t>
            </a:r>
            <a:r>
              <a:rPr lang="en-US" sz="1200" b="0" i="0" kern="1200" dirty="0" err="1" smtClean="0">
                <a:solidFill>
                  <a:schemeClr val="tx1"/>
                </a:solidFill>
                <a:latin typeface="+mn-lt"/>
                <a:ea typeface="+mn-ea"/>
                <a:cs typeface="+mn-cs"/>
              </a:rPr>
              <a:t>Henninger</a:t>
            </a:r>
            <a:endParaRPr lang="en-US" sz="1200" b="0" i="0" kern="1200" dirty="0" smtClean="0">
              <a:solidFill>
                <a:schemeClr val="tx1"/>
              </a:solidFill>
              <a:latin typeface="+mn-lt"/>
              <a:ea typeface="+mn-ea"/>
              <a:cs typeface="+mn-cs"/>
            </a:endParaRPr>
          </a:p>
          <a:p>
            <a:r>
              <a:rPr lang="en-US" dirty="0" smtClean="0"/>
              <a:t>Birth 20 Feb 1650 in </a:t>
            </a:r>
            <a:r>
              <a:rPr lang="en-US" dirty="0" err="1" smtClean="0"/>
              <a:t>Hunawihr</a:t>
            </a:r>
            <a:r>
              <a:rPr lang="en-US" dirty="0" smtClean="0"/>
              <a:t>, Haut </a:t>
            </a:r>
            <a:r>
              <a:rPr lang="en-US" dirty="0" err="1" smtClean="0"/>
              <a:t>Rhin</a:t>
            </a:r>
            <a:r>
              <a:rPr lang="en-US" dirty="0" smtClean="0"/>
              <a:t>, </a:t>
            </a:r>
            <a:r>
              <a:rPr lang="en-US" dirty="0" err="1" smtClean="0"/>
              <a:t>GermanyDeath</a:t>
            </a:r>
            <a:r>
              <a:rPr lang="en-US" dirty="0" smtClean="0"/>
              <a:t> 21 Jun 1712 in </a:t>
            </a:r>
            <a:r>
              <a:rPr lang="en-US" dirty="0" err="1" smtClean="0"/>
              <a:t>Hatten</a:t>
            </a:r>
            <a:r>
              <a:rPr lang="en-US" dirty="0" smtClean="0"/>
              <a:t>, Bas-</a:t>
            </a:r>
            <a:r>
              <a:rPr lang="en-US" dirty="0" err="1" smtClean="0"/>
              <a:t>Rhin</a:t>
            </a:r>
            <a:r>
              <a:rPr lang="en-US" dirty="0" smtClean="0"/>
              <a:t>, Alsace, France</a:t>
            </a:r>
          </a:p>
          <a:p>
            <a:endParaRPr lang="en-US" b="0" dirty="0" smtClean="0"/>
          </a:p>
          <a:p>
            <a:r>
              <a:rPr lang="en-US" sz="1200" b="1" i="0" kern="1200" dirty="0" smtClean="0">
                <a:solidFill>
                  <a:schemeClr val="tx1"/>
                </a:solidFill>
                <a:latin typeface="+mn-lt"/>
                <a:ea typeface="+mn-ea"/>
                <a:cs typeface="+mn-cs"/>
              </a:rPr>
              <a:t>My Family Tree by Robin Blackmon Inman</a:t>
            </a:r>
          </a:p>
          <a:p>
            <a:r>
              <a:rPr lang="en-US" sz="1200" b="0" i="0" kern="1200" dirty="0" err="1" smtClean="0">
                <a:solidFill>
                  <a:schemeClr val="tx1"/>
                </a:solidFill>
                <a:latin typeface="+mn-lt"/>
                <a:ea typeface="+mn-ea"/>
                <a:cs typeface="+mn-cs"/>
              </a:rPr>
              <a:t>Asenith</a:t>
            </a:r>
            <a:r>
              <a:rPr lang="en-US" sz="1200" b="0" i="0" kern="1200" dirty="0" smtClean="0">
                <a:solidFill>
                  <a:schemeClr val="tx1"/>
                </a:solidFill>
                <a:latin typeface="+mn-lt"/>
                <a:ea typeface="+mn-ea"/>
                <a:cs typeface="+mn-cs"/>
              </a:rPr>
              <a:t> marries </a:t>
            </a:r>
            <a:r>
              <a:rPr lang="en-US" sz="1200" b="0" i="0" kern="1200" dirty="0" err="1" smtClean="0">
                <a:solidFill>
                  <a:schemeClr val="tx1"/>
                </a:solidFill>
                <a:latin typeface="+mn-lt"/>
                <a:ea typeface="+mn-ea"/>
                <a:cs typeface="+mn-cs"/>
              </a:rPr>
              <a:t>Naselrod</a:t>
            </a:r>
            <a:endParaRPr lang="en-US" b="0" dirty="0"/>
          </a:p>
        </p:txBody>
      </p:sp>
      <p:sp>
        <p:nvSpPr>
          <p:cNvPr id="4" name="Slide Number Placeholder 3"/>
          <p:cNvSpPr>
            <a:spLocks noGrp="1"/>
          </p:cNvSpPr>
          <p:nvPr>
            <p:ph type="sldNum" sz="quarter" idx="10"/>
          </p:nvPr>
        </p:nvSpPr>
        <p:spPr/>
        <p:txBody>
          <a:bodyPr/>
          <a:lstStyle/>
          <a:p>
            <a:fld id="{D9592611-9919-4AD4-9A86-BC61723D15B5}"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http://image2.findagrave.com/photos250/photos/2015/65/33373819_1425737242.jpg</a:t>
            </a:r>
          </a:p>
          <a:p>
            <a:r>
              <a:rPr lang="en-US" dirty="0" smtClean="0"/>
              <a:t>http://www.findagrave.com/cgi-bin/fg.cgi?page=gr&amp;GSln=ZI&amp;GSpartial=1&amp;GSbyrel=all&amp;GSst=48&amp;GScntry=4&amp;GSsr=1641&amp;GRid=33373819&amp;</a:t>
            </a:r>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sng" strike="noStrike" kern="1200" dirty="0" err="1" smtClean="0">
                <a:solidFill>
                  <a:schemeClr val="tx1"/>
                </a:solidFill>
                <a:latin typeface="+mn-lt"/>
                <a:ea typeface="+mn-ea"/>
                <a:cs typeface="+mn-cs"/>
                <a:hlinkClick r:id="rId3"/>
              </a:rPr>
              <a:t>Hottinger</a:t>
            </a:r>
            <a:r>
              <a:rPr lang="en-US" sz="1200" b="1" i="0" u="sng" strike="noStrike" kern="1200" dirty="0" smtClean="0">
                <a:solidFill>
                  <a:schemeClr val="tx1"/>
                </a:solidFill>
                <a:latin typeface="+mn-lt"/>
                <a:ea typeface="+mn-ea"/>
                <a:cs typeface="+mn-cs"/>
                <a:hlinkClick r:id="rId3"/>
              </a:rPr>
              <a:t> Family Tree</a:t>
            </a:r>
            <a:r>
              <a:rPr lang="en-US" sz="1200" b="0" i="0" kern="1200" dirty="0" smtClean="0">
                <a:solidFill>
                  <a:schemeClr val="tx1"/>
                </a:solidFill>
                <a:latin typeface="+mn-lt"/>
                <a:ea typeface="+mn-ea"/>
                <a:cs typeface="+mn-cs"/>
              </a:rPr>
              <a:t> </a:t>
            </a:r>
          </a:p>
          <a:p>
            <a:r>
              <a:rPr lang="en-US" sz="1200" b="0" i="0" kern="1200" dirty="0" err="1" smtClean="0">
                <a:solidFill>
                  <a:schemeClr val="tx1"/>
                </a:solidFill>
                <a:latin typeface="+mn-lt"/>
                <a:ea typeface="+mn-ea"/>
                <a:cs typeface="+mn-cs"/>
              </a:rPr>
              <a:t>Johnann</a:t>
            </a:r>
            <a:r>
              <a:rPr lang="en-US" sz="1200" b="0" i="0" kern="1200" dirty="0" smtClean="0">
                <a:solidFill>
                  <a:schemeClr val="tx1"/>
                </a:solidFill>
                <a:latin typeface="+mn-lt"/>
                <a:ea typeface="+mn-ea"/>
                <a:cs typeface="+mn-cs"/>
              </a:rPr>
              <a:t> Conrad </a:t>
            </a:r>
            <a:r>
              <a:rPr lang="en-US" sz="1200" b="0" i="0" kern="1200" dirty="0" err="1" smtClean="0">
                <a:solidFill>
                  <a:schemeClr val="tx1"/>
                </a:solidFill>
                <a:latin typeface="+mn-lt"/>
                <a:ea typeface="+mn-ea"/>
                <a:cs typeface="+mn-cs"/>
              </a:rPr>
              <a:t>Honinger</a:t>
            </a:r>
            <a:endParaRPr lang="en-US" sz="1200" b="0" i="0" kern="1200" dirty="0" smtClean="0">
              <a:solidFill>
                <a:schemeClr val="tx1"/>
              </a:solidFill>
              <a:latin typeface="+mn-lt"/>
              <a:ea typeface="+mn-ea"/>
              <a:cs typeface="+mn-cs"/>
            </a:endParaRPr>
          </a:p>
          <a:p>
            <a:r>
              <a:rPr lang="en-US" dirty="0" smtClean="0"/>
              <a:t>Birth 1741 in Rockingham, Virginia, United </a:t>
            </a:r>
            <a:r>
              <a:rPr lang="en-US" dirty="0" err="1" smtClean="0"/>
              <a:t>StatesDeath</a:t>
            </a:r>
            <a:r>
              <a:rPr lang="en-US" dirty="0" smtClean="0"/>
              <a:t> 19 Jun 1804 in Rockingham, Virginia, USA</a:t>
            </a:r>
            <a:endParaRPr lang="en-US" dirty="0"/>
          </a:p>
        </p:txBody>
      </p:sp>
      <p:sp>
        <p:nvSpPr>
          <p:cNvPr id="4" name="Slide Number Placeholder 3"/>
          <p:cNvSpPr>
            <a:spLocks noGrp="1"/>
          </p:cNvSpPr>
          <p:nvPr>
            <p:ph type="sldNum" sz="quarter" idx="10"/>
          </p:nvPr>
        </p:nvSpPr>
        <p:spPr/>
        <p:txBody>
          <a:bodyPr/>
          <a:lstStyle/>
          <a:p>
            <a:fld id="{6B32E291-44AB-471E-8036-5CEAF15482ED}"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b="1" i="0" kern="1200" dirty="0" smtClean="0">
                <a:solidFill>
                  <a:schemeClr val="tx1"/>
                </a:solidFill>
                <a:latin typeface="+mn-lt"/>
                <a:ea typeface="+mn-ea"/>
                <a:cs typeface="+mn-cs"/>
              </a:rPr>
              <a:t>(From a letter to Fran </a:t>
            </a:r>
            <a:r>
              <a:rPr lang="en-US" sz="1200" b="1" i="0" kern="1200" dirty="0" err="1" smtClean="0">
                <a:solidFill>
                  <a:schemeClr val="tx1"/>
                </a:solidFill>
                <a:latin typeface="+mn-lt"/>
                <a:ea typeface="+mn-ea"/>
                <a:cs typeface="+mn-cs"/>
              </a:rPr>
              <a:t>Ganard</a:t>
            </a:r>
            <a:r>
              <a:rPr lang="en-US" sz="1200" b="1" i="0" kern="1200" dirty="0" smtClean="0">
                <a:solidFill>
                  <a:schemeClr val="tx1"/>
                </a:solidFill>
                <a:latin typeface="+mn-lt"/>
                <a:ea typeface="+mn-ea"/>
                <a:cs typeface="+mn-cs"/>
              </a:rPr>
              <a:t> from Gerald Wayne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October 2004.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Some time ago we talked about the Andrew </a:t>
            </a:r>
            <a:r>
              <a:rPr lang="en-US" sz="1200" b="1" i="0" kern="1200" dirty="0" err="1" smtClean="0">
                <a:solidFill>
                  <a:schemeClr val="tx1"/>
                </a:solidFill>
                <a:latin typeface="+mn-lt"/>
                <a:ea typeface="+mn-ea"/>
                <a:cs typeface="+mn-cs"/>
              </a:rPr>
              <a:t>Jaencke</a:t>
            </a:r>
            <a:r>
              <a:rPr lang="en-US" sz="1200" b="1" i="0" kern="1200" dirty="0" smtClean="0">
                <a:solidFill>
                  <a:schemeClr val="tx1"/>
                </a:solidFill>
                <a:latin typeface="+mn-lt"/>
                <a:ea typeface="+mn-ea"/>
                <a:cs typeface="+mn-cs"/>
              </a:rPr>
              <a:t> that arrived in NY on the Moravian ship Irene, June 22, 1750. Many in our family suspect that this Andrew </a:t>
            </a:r>
            <a:r>
              <a:rPr lang="en-US" sz="1200" b="1" i="0" kern="1200" dirty="0" err="1" smtClean="0">
                <a:solidFill>
                  <a:schemeClr val="tx1"/>
                </a:solidFill>
                <a:latin typeface="+mn-lt"/>
                <a:ea typeface="+mn-ea"/>
                <a:cs typeface="+mn-cs"/>
              </a:rPr>
              <a:t>Jaencke</a:t>
            </a:r>
            <a:r>
              <a:rPr lang="en-US" sz="1200" b="1" i="0" kern="1200" dirty="0" smtClean="0">
                <a:solidFill>
                  <a:schemeClr val="tx1"/>
                </a:solidFill>
                <a:latin typeface="+mn-lt"/>
                <a:ea typeface="+mn-ea"/>
                <a:cs typeface="+mn-cs"/>
              </a:rPr>
              <a:t> is the beginning of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family in America but this has not been proven. There is no proven connection of Andrew </a:t>
            </a:r>
            <a:r>
              <a:rPr lang="en-US" sz="1200" b="1" i="0" kern="1200" dirty="0" err="1" smtClean="0">
                <a:solidFill>
                  <a:schemeClr val="tx1"/>
                </a:solidFill>
                <a:latin typeface="+mn-lt"/>
                <a:ea typeface="+mn-ea"/>
                <a:cs typeface="+mn-cs"/>
              </a:rPr>
              <a:t>Jaencke</a:t>
            </a:r>
            <a:r>
              <a:rPr lang="en-US" sz="1200" b="1" i="0" kern="1200" dirty="0" smtClean="0">
                <a:solidFill>
                  <a:schemeClr val="tx1"/>
                </a:solidFill>
                <a:latin typeface="+mn-lt"/>
                <a:ea typeface="+mn-ea"/>
                <a:cs typeface="+mn-cs"/>
              </a:rPr>
              <a:t> to the 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(1st) from Rockingham Co. Virginia, more research in required.</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What we do know, 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(1st), son of John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was born in Virginia c. 1775. 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(1st) had two brothers, Jacob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about two years older, born c. 1773, and Andrew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the same age as Michael (twins??). It seems that John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either died or for some other reason was unable to care for his young boys Michael, Andrew and Jacob. The records show that Michael and Andrew were both 8 years old, Jacob was 10 years old and on December 25, 1783, all three boys were "bound out" (assigned to foster families) per instructions of the Shenandoah County Circuit Court at the County Seat in Woodstock, Virginia, "until the age of 14".</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In 1791, 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was "conformed" into the Pine Church (Lutheran Church) in Shenandoah County, Virginia.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married Magdalene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(Daughter of Conrad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and Mary Catherine </a:t>
            </a:r>
            <a:r>
              <a:rPr lang="en-US" sz="1200" b="1" i="0" kern="1200" dirty="0" err="1" smtClean="0">
                <a:solidFill>
                  <a:schemeClr val="tx1"/>
                </a:solidFill>
                <a:latin typeface="+mn-lt"/>
                <a:ea typeface="+mn-ea"/>
                <a:cs typeface="+mn-cs"/>
              </a:rPr>
              <a:t>Kutz</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on July 20, 1793 in Rockingham Co. Virginia.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Children of Michael </a:t>
            </a:r>
            <a:r>
              <a:rPr lang="en-US" sz="1200" b="1" i="0" kern="1200" dirty="0" err="1" smtClean="0">
                <a:solidFill>
                  <a:schemeClr val="tx1"/>
                </a:solidFill>
                <a:latin typeface="+mn-lt"/>
                <a:ea typeface="+mn-ea"/>
                <a:cs typeface="+mn-cs"/>
              </a:rPr>
              <a:t>Êand</a:t>
            </a:r>
            <a:r>
              <a:rPr lang="en-US" sz="1200" b="1" i="0" kern="1200" dirty="0" smtClean="0">
                <a:solidFill>
                  <a:schemeClr val="tx1"/>
                </a:solidFill>
                <a:latin typeface="+mn-lt"/>
                <a:ea typeface="+mn-ea"/>
                <a:cs typeface="+mn-cs"/>
              </a:rPr>
              <a:t> Magdalene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(four sons and six daughters)</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Jacob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------------Lived and raised family in Rockingham Co. VA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Lydia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-------------Lived and raised family in Rockingham Co. VA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Jr.-----Started family in VA, moved to Franklin Township, Adams Co. Ohio</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William 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------Moved to Yazoo Co., Mississippi, raised family.</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Catherine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-------Lived in VA.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--------Moved to Adams Co. Ohio, Married Sarah Armstrong (1), Married Elizabeth Lawrence (2)</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Mary (Polly)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----Lived in ÊVA.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Phoebe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----------Lived in VA.</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Malinda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----------Lived in VA.</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Asenith</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----------Moved to Adams Co. Ohio married John Harter, both buried in Franklin </a:t>
            </a:r>
            <a:r>
              <a:rPr lang="en-US" sz="1200" b="1" i="0" kern="1200" dirty="0" err="1" smtClean="0">
                <a:solidFill>
                  <a:schemeClr val="tx1"/>
                </a:solidFill>
                <a:latin typeface="+mn-lt"/>
                <a:ea typeface="+mn-ea"/>
                <a:cs typeface="+mn-cs"/>
              </a:rPr>
              <a:t>Twnship</a:t>
            </a:r>
            <a:r>
              <a:rPr lang="en-US" sz="1200" b="1" i="0" kern="1200" dirty="0" smtClean="0">
                <a:solidFill>
                  <a:schemeClr val="tx1"/>
                </a:solidFill>
                <a:latin typeface="+mn-lt"/>
                <a:ea typeface="+mn-ea"/>
                <a:cs typeface="+mn-cs"/>
              </a:rPr>
              <a:t>, Adams Co. Ohio.</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There are many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descendants from these ten children. 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Jr. lived a few miles from 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in Adams Co. Ohio. However, I will focus on my specific line from 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and Sarah Armstrong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and will quote from the family bible records.</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(son of Michael and Malinda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was born April 24, 1806 in Rockingham Co. VA and died April 12, 1896 in Darlington MO, buried in Rouse Cemetery. Malinda may have been a familiar name for Magdalene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not to be confused with Jonathan's younger sister, Malinda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and Sarah Armstrong were married Thursday Feb. 23 1832 in Franklin Township, Adams Co. Ohio. Sarah Armstrong was born November 19, 1810 in Franklin Township, Adams Co. Ohio and died February 14, 1856 and is buried in the Armstrong Family Cemetery in what is now Bratton Township, Adams Co. Ohio. between </a:t>
            </a:r>
            <a:r>
              <a:rPr lang="en-US" sz="1200" b="1" i="0" kern="1200" dirty="0" err="1" smtClean="0">
                <a:solidFill>
                  <a:schemeClr val="tx1"/>
                </a:solidFill>
                <a:latin typeface="+mn-lt"/>
                <a:ea typeface="+mn-ea"/>
                <a:cs typeface="+mn-cs"/>
              </a:rPr>
              <a:t>Louden</a:t>
            </a:r>
            <a:r>
              <a:rPr lang="en-US" sz="1200" b="1" i="0" kern="1200" dirty="0" smtClean="0">
                <a:solidFill>
                  <a:schemeClr val="tx1"/>
                </a:solidFill>
                <a:latin typeface="+mn-lt"/>
                <a:ea typeface="+mn-ea"/>
                <a:cs typeface="+mn-cs"/>
              </a:rPr>
              <a:t> and Locust Grove, Ohio, off Horner Chapel Road, very near Serpents Mound.</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Children of Jonathan and Sarah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 all children born in Franklin Township, Adams Co. Ohio, now Bratton Township)</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1. William J.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born January 6, 1834, died June 6, 1855, buried in the Armstrong Family Cemetery.</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2. John M.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born September 29, 1836, died May 12 or 13, 1962, member of the 63rd OVI, Company E at St. Louis, MO. Buried in the Jefferson Barracks National Cemetery, St. Louis, MO.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3. </a:t>
            </a:r>
            <a:r>
              <a:rPr lang="en-US" sz="1200" b="1" i="0" kern="1200" dirty="0" err="1" smtClean="0">
                <a:solidFill>
                  <a:schemeClr val="tx1"/>
                </a:solidFill>
                <a:latin typeface="+mn-lt"/>
                <a:ea typeface="+mn-ea"/>
                <a:cs typeface="+mn-cs"/>
              </a:rPr>
              <a:t>Mahala</a:t>
            </a:r>
            <a:r>
              <a:rPr lang="en-US" sz="1200" b="1" i="0" kern="1200" dirty="0" smtClean="0">
                <a:solidFill>
                  <a:schemeClr val="tx1"/>
                </a:solidFill>
                <a:latin typeface="+mn-lt"/>
                <a:ea typeface="+mn-ea"/>
                <a:cs typeface="+mn-cs"/>
              </a:rPr>
              <a:t> Jane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born October 4, 1838, dated of death, place of death and burial location unknown.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4. Milton 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born June 14, 1841, died December 25, 1861, member of the 70th OVI, Union Army, buried in the </a:t>
            </a:r>
            <a:r>
              <a:rPr lang="en-US" sz="1200" b="1" i="0" kern="1200" dirty="0" err="1" smtClean="0">
                <a:solidFill>
                  <a:schemeClr val="tx1"/>
                </a:solidFill>
                <a:latin typeface="+mn-lt"/>
                <a:ea typeface="+mn-ea"/>
                <a:cs typeface="+mn-cs"/>
              </a:rPr>
              <a:t>ArmstrongÊ</a:t>
            </a:r>
            <a:r>
              <a:rPr lang="en-US" sz="1200" b="1" i="0" kern="1200" dirty="0" smtClean="0">
                <a:solidFill>
                  <a:schemeClr val="tx1"/>
                </a:solidFill>
                <a:latin typeface="+mn-lt"/>
                <a:ea typeface="+mn-ea"/>
                <a:cs typeface="+mn-cs"/>
              </a:rPr>
              <a:t> Family Cemetery.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5. Joseph Trimble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born July 24, 1844, died June 12, 1926, buried in Pleasant Hill Cemetery, Sinking Springs, Highland Co. Ohio. Joseph Trimble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was a member of the 141st Regiment, Company K, OVI, Union Army.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6. Sarah Angeline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born May 26, 1848, died 1911 in Cincinnati, Ohio at age 63, ruptured gall bladder and peritonitis, burial place in </a:t>
            </a:r>
            <a:r>
              <a:rPr lang="en-US" sz="1200" b="1" i="0" kern="1200" dirty="0" err="1" smtClean="0">
                <a:solidFill>
                  <a:schemeClr val="tx1"/>
                </a:solidFill>
                <a:latin typeface="+mn-lt"/>
                <a:ea typeface="+mn-ea"/>
                <a:cs typeface="+mn-cs"/>
              </a:rPr>
              <a:t>ÊAdams</a:t>
            </a:r>
            <a:r>
              <a:rPr lang="en-US" sz="1200" b="1" i="0" kern="1200" dirty="0" smtClean="0">
                <a:solidFill>
                  <a:schemeClr val="tx1"/>
                </a:solidFill>
                <a:latin typeface="+mn-lt"/>
                <a:ea typeface="+mn-ea"/>
                <a:cs typeface="+mn-cs"/>
              </a:rPr>
              <a:t> Co. Ohio unknown.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7. James Minor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born April 21, 1852, died Feb. 13, 1928 in Los Angeles, CA., cemetery unknown.</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After the death of Sarah Armstrong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married a second time. Jonathan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and Elizabeth Lawrence were married Nov. 7, 1856. Jonathan's bible records two births to this marriage.</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1. Margaret Z.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born August 22, 1862, died October 5, 1862.</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2. Nelson F. (Ferdinand?)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born Feb. 29, 1864, died "Tues. 2:25am, March 10, 1931 in Carthage, MO."</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Elizabeth Lawrence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died July 22, 1898 in Darlington, MO. and buried next to her husband, Jonathan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in Rouse Cemetery, Darlington, MO.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The bible of Jonathan shows that he fathered nine children, seven with Sarah Armstrong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and two with Elizabeth Lawrence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William J.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died at age 21, John M.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died at age 26, Milton 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died at age 21, Margaret Z.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died an infant, no off-spring from these four children are recorded or known. Five of the children married and have known families.</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November, 2000. Your posting regarding Frederick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is very interesting to me. I am a member of this list and have enjoyed learning so much from John and the others. The reason that I find your posting so interesting is that I live in the log house where Frederick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II. lived with his wife Lydia. He and Lydia are buried on the farm. Just thought that would be an interesting note for you and perhaps even the others. Keith A. May, descendant of John George May,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Virginia==== AMREV-HESSIANS Mailing List ==== We don't have many rules or regulations on this mail list, but please check them out in the archives. In case of questions write to your host hessian@cgocable.net</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Virginia, Rockingham County,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Keith Allen May lives there in an old log house which was owned by Lydia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and Frederick </a:t>
            </a:r>
            <a:r>
              <a:rPr lang="en-US" sz="1200" b="1" i="0" kern="1200" dirty="0" err="1" smtClean="0">
                <a:solidFill>
                  <a:schemeClr val="tx1"/>
                </a:solidFill>
                <a:latin typeface="+mn-lt"/>
                <a:ea typeface="+mn-ea"/>
                <a:cs typeface="+mn-cs"/>
              </a:rPr>
              <a:t>Nesslerodt</a:t>
            </a:r>
            <a:r>
              <a:rPr lang="en-US" sz="1200" b="1" i="0" kern="1200" dirty="0" smtClean="0">
                <a:solidFill>
                  <a:schemeClr val="tx1"/>
                </a:solidFill>
                <a:latin typeface="+mn-lt"/>
                <a:ea typeface="+mn-ea"/>
                <a:cs typeface="+mn-cs"/>
              </a:rPr>
              <a:t> II, they are buried on the property. Frederick </a:t>
            </a:r>
            <a:r>
              <a:rPr lang="en-US" sz="1200" b="1" i="0" kern="1200" dirty="0" err="1" smtClean="0">
                <a:solidFill>
                  <a:schemeClr val="tx1"/>
                </a:solidFill>
                <a:latin typeface="+mn-lt"/>
                <a:ea typeface="+mn-ea"/>
                <a:cs typeface="+mn-cs"/>
              </a:rPr>
              <a:t>Nesslerodt</a:t>
            </a:r>
            <a:r>
              <a:rPr lang="en-US" sz="1200" b="1" i="0" kern="1200" dirty="0" smtClean="0">
                <a:solidFill>
                  <a:schemeClr val="tx1"/>
                </a:solidFill>
                <a:latin typeface="+mn-lt"/>
                <a:ea typeface="+mn-ea"/>
                <a:cs typeface="+mn-cs"/>
              </a:rPr>
              <a:t> is a documented Hessian soldier. Below is some of my research about Hessians in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family.</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Re: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 Captain </a:t>
            </a:r>
            <a:r>
              <a:rPr lang="en-US" sz="1200" b="1" i="0" kern="1200" dirty="0" err="1" smtClean="0">
                <a:solidFill>
                  <a:schemeClr val="tx1"/>
                </a:solidFill>
                <a:latin typeface="+mn-lt"/>
                <a:ea typeface="+mn-ea"/>
                <a:cs typeface="+mn-cs"/>
              </a:rPr>
              <a:t>Trumboe</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 had the good fortune to meet Lewis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several years ago, before his wife Mary died.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family are lucky to have such a dedicated person interested in preserving family history and stories. I do know Pat Ritchie by email only and hope to continue dialog with her and others in your area. I want to visit Rockingham Co. again soon. I just received book on the life and family of Lorenzo Frederick Smith through eBay, from Lois May Rhodes. Now I would like to get Lewis' books too. We know that the original </a:t>
            </a:r>
            <a:r>
              <a:rPr lang="en-US" sz="1200" b="1" i="0" kern="1200" dirty="0" err="1" smtClean="0">
                <a:solidFill>
                  <a:schemeClr val="tx1"/>
                </a:solidFill>
                <a:latin typeface="+mn-lt"/>
                <a:ea typeface="+mn-ea"/>
                <a:cs typeface="+mn-cs"/>
              </a:rPr>
              <a:t>Yankey's</a:t>
            </a:r>
            <a:r>
              <a:rPr lang="en-US" sz="1200" b="1" i="0" kern="1200" dirty="0" smtClean="0">
                <a:solidFill>
                  <a:schemeClr val="tx1"/>
                </a:solidFill>
                <a:latin typeface="+mn-lt"/>
                <a:ea typeface="+mn-ea"/>
                <a:cs typeface="+mn-cs"/>
              </a:rPr>
              <a:t> spoke mainly German but unable to tie a connection to any specific region in Germany. That link seems to be missing. Along with the family stories about Hessians in the family, it makes some sense that the first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in America could have been a Hessian deserter or prisoner. My line, which I can send more detail, comes from Michael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and </a:t>
            </a:r>
            <a:r>
              <a:rPr lang="en-US" sz="1200" b="1" i="0" kern="1200" dirty="0" err="1" smtClean="0">
                <a:solidFill>
                  <a:schemeClr val="tx1"/>
                </a:solidFill>
                <a:latin typeface="+mn-lt"/>
                <a:ea typeface="+mn-ea"/>
                <a:cs typeface="+mn-cs"/>
              </a:rPr>
              <a:t>Magdaline</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Hottinger</a:t>
            </a:r>
            <a:r>
              <a:rPr lang="en-US" sz="1200" b="1" i="0" kern="1200" dirty="0" smtClean="0">
                <a:solidFill>
                  <a:schemeClr val="tx1"/>
                </a:solidFill>
                <a:latin typeface="+mn-lt"/>
                <a:ea typeface="+mn-ea"/>
                <a:cs typeface="+mn-cs"/>
              </a:rPr>
              <a:t>, their son, 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b.1806, moved to Adams County Ohio and married Sarah Armstrong. Jonathan is my great-great grandfather. The spelling of the name was changed from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to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around 1856 in the family bible. I still can't get over the fact that you live in the house owned by Frederick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and Lydia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Did you say that they are buried on your property? Lydia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is the sister of my Jonathan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Lewis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Lewis just died about 2 months ago, but he had done extensive research on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Family in the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Virginia area. In fact, I believe that several local publications were done on the </a:t>
            </a:r>
            <a:r>
              <a:rPr lang="en-US" sz="1200" b="1" i="0" kern="1200" dirty="0" err="1" smtClean="0">
                <a:solidFill>
                  <a:schemeClr val="tx1"/>
                </a:solidFill>
                <a:latin typeface="+mn-lt"/>
                <a:ea typeface="+mn-ea"/>
                <a:cs typeface="+mn-cs"/>
              </a:rPr>
              <a:t>localYankey</a:t>
            </a:r>
            <a:r>
              <a:rPr lang="en-US" sz="1200" b="1" i="0" kern="1200" dirty="0" smtClean="0">
                <a:solidFill>
                  <a:schemeClr val="tx1"/>
                </a:solidFill>
                <a:latin typeface="+mn-lt"/>
                <a:ea typeface="+mn-ea"/>
                <a:cs typeface="+mn-cs"/>
              </a:rPr>
              <a:t> family, and numerous </a:t>
            </a:r>
            <a:r>
              <a:rPr lang="en-US" sz="1200" b="1" i="0" kern="1200" dirty="0" err="1" smtClean="0">
                <a:solidFill>
                  <a:schemeClr val="tx1"/>
                </a:solidFill>
                <a:latin typeface="+mn-lt"/>
                <a:ea typeface="+mn-ea"/>
                <a:cs typeface="+mn-cs"/>
              </a:rPr>
              <a:t>Yankeys</a:t>
            </a:r>
            <a:r>
              <a:rPr lang="en-US" sz="1200" b="1" i="0" kern="1200" dirty="0" smtClean="0">
                <a:solidFill>
                  <a:schemeClr val="tx1"/>
                </a:solidFill>
                <a:latin typeface="+mn-lt"/>
                <a:ea typeface="+mn-ea"/>
                <a:cs typeface="+mn-cs"/>
              </a:rPr>
              <a:t> still live in the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Community. Pat Ritchie would have a lot of the information on this family since she often assisted Lewis with his projects. Ê </a:t>
            </a:r>
            <a:r>
              <a:rPr lang="en-US" sz="1200" b="1" i="0" kern="1200" dirty="0" err="1" smtClean="0">
                <a:solidFill>
                  <a:schemeClr val="tx1"/>
                </a:solidFill>
                <a:latin typeface="+mn-lt"/>
                <a:ea typeface="+mn-ea"/>
                <a:cs typeface="+mn-cs"/>
              </a:rPr>
              <a:t>ÊPat</a:t>
            </a:r>
            <a:r>
              <a:rPr lang="en-US" sz="1200" b="1" i="0" kern="1200" dirty="0" smtClean="0">
                <a:solidFill>
                  <a:schemeClr val="tx1"/>
                </a:solidFill>
                <a:latin typeface="+mn-lt"/>
                <a:ea typeface="+mn-ea"/>
                <a:cs typeface="+mn-cs"/>
              </a:rPr>
              <a:t> is a wealth of knowledge regarding the northwestern part of Rockingham County, a area with several known Hessians. (I will carbon this message to Pat, and she may be able to shed additional insight) Pat is an extremely busy person so it may take her a while to get back. I have heard that the original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in the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area was a Hessian but I am not sure if it was ever documented. One of Lewis's grandchildren told me that but I am not sure of the validity? Just as I am not sure if my ancestor was, George May, although it is often told that he was a Hessian.-Keith A. May,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Virginia</a:t>
            </a: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Home of Frederick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II and Lydia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in </a:t>
            </a:r>
            <a:r>
              <a:rPr lang="en-US" sz="1200" b="1" i="0" kern="1200" dirty="0" err="1" smtClean="0">
                <a:solidFill>
                  <a:schemeClr val="tx1"/>
                </a:solidFill>
                <a:latin typeface="+mn-lt"/>
                <a:ea typeface="+mn-ea"/>
                <a:cs typeface="+mn-cs"/>
              </a:rPr>
              <a:t>Bergton</a:t>
            </a:r>
            <a:r>
              <a:rPr lang="en-US" sz="1200" b="1" i="0" kern="1200" dirty="0" smtClean="0">
                <a:solidFill>
                  <a:schemeClr val="tx1"/>
                </a:solidFill>
                <a:latin typeface="+mn-lt"/>
                <a:ea typeface="+mn-ea"/>
                <a:cs typeface="+mn-cs"/>
              </a:rPr>
              <a:t>, VA.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Family researchers have tried for some time to uncover the Hessian connection in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line. The Frederick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mentioned by Linda C. Magee must have been the father of Frederick </a:t>
            </a:r>
            <a:r>
              <a:rPr lang="en-US" sz="1200" b="1" i="0" kern="1200" dirty="0" err="1" smtClean="0">
                <a:solidFill>
                  <a:schemeClr val="tx1"/>
                </a:solidFill>
                <a:latin typeface="+mn-lt"/>
                <a:ea typeface="+mn-ea"/>
                <a:cs typeface="+mn-cs"/>
              </a:rPr>
              <a:t>Nesselrodt</a:t>
            </a:r>
            <a:r>
              <a:rPr lang="en-US" sz="1200" b="1" i="0" kern="1200" dirty="0" smtClean="0">
                <a:solidFill>
                  <a:schemeClr val="tx1"/>
                </a:solidFill>
                <a:latin typeface="+mn-lt"/>
                <a:ea typeface="+mn-ea"/>
                <a:cs typeface="+mn-cs"/>
              </a:rPr>
              <a:t> II, husband of Lydia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Are you aware of other Hessians related to the </a:t>
            </a:r>
            <a:r>
              <a:rPr lang="en-US" sz="1200" b="1" i="0" kern="1200" dirty="0" err="1" smtClean="0">
                <a:solidFill>
                  <a:schemeClr val="tx1"/>
                </a:solidFill>
                <a:latin typeface="+mn-lt"/>
                <a:ea typeface="+mn-ea"/>
                <a:cs typeface="+mn-cs"/>
              </a:rPr>
              <a:t>Yankey</a:t>
            </a:r>
            <a:r>
              <a:rPr lang="en-US" sz="1200" b="1" i="0" kern="1200" dirty="0" smtClean="0">
                <a:solidFill>
                  <a:schemeClr val="tx1"/>
                </a:solidFill>
                <a:latin typeface="+mn-lt"/>
                <a:ea typeface="+mn-ea"/>
                <a:cs typeface="+mn-cs"/>
              </a:rPr>
              <a:t> family? Regards, Gerald W. </a:t>
            </a:r>
            <a:r>
              <a:rPr lang="en-US" sz="1200" b="1" i="0" kern="1200" dirty="0" err="1" smtClean="0">
                <a:solidFill>
                  <a:schemeClr val="tx1"/>
                </a:solidFill>
                <a:latin typeface="+mn-lt"/>
                <a:ea typeface="+mn-ea"/>
                <a:cs typeface="+mn-cs"/>
              </a:rPr>
              <a:t>Yankie</a:t>
            </a:r>
            <a:r>
              <a:rPr lang="en-US" sz="1200" b="1" i="0" kern="1200" dirty="0" smtClean="0">
                <a:solidFill>
                  <a:schemeClr val="tx1"/>
                </a:solidFill>
                <a:latin typeface="+mn-lt"/>
                <a:ea typeface="+mn-ea"/>
                <a:cs typeface="+mn-cs"/>
              </a:rPr>
              <a:t>, November, 2000</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444C040-209B-4119-828C-B1D04D3CC84C}"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B32E291-44AB-471E-8036-5CEAF15482ED}"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4C040-209B-4119-828C-B1D04D3CC84C}"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2020A4-5A67-4002-9A99-E285FCC5F3CA}" type="datetimeFigureOut">
              <a:rPr lang="en-US" smtClean="0"/>
              <a:pPr/>
              <a:t>8/26/2016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020A4-5A67-4002-9A99-E285FCC5F3CA}" type="datetimeFigureOut">
              <a:rPr lang="en-US" smtClean="0"/>
              <a:pPr/>
              <a:t>8/26/2016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2020A4-5A67-4002-9A99-E285FCC5F3CA}" type="datetimeFigureOut">
              <a:rPr lang="en-US" smtClean="0"/>
              <a:pPr/>
              <a:t>8/26/2016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2020A4-5A67-4002-9A99-E285FCC5F3CA}" type="datetimeFigureOut">
              <a:rPr lang="en-US" smtClean="0"/>
              <a:pPr/>
              <a:t>8/26/2016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2020A4-5A67-4002-9A99-E285FCC5F3CA}" type="datetimeFigureOut">
              <a:rPr lang="en-US" smtClean="0"/>
              <a:pPr/>
              <a:t>8/26/2016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2020A4-5A67-4002-9A99-E285FCC5F3CA}" type="datetimeFigureOut">
              <a:rPr lang="en-US" smtClean="0"/>
              <a:pPr/>
              <a:t>8/26/2016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2020A4-5A67-4002-9A99-E285FCC5F3CA}" type="datetimeFigureOut">
              <a:rPr lang="en-US" smtClean="0"/>
              <a:pPr/>
              <a:t>8/26/2016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2020A4-5A67-4002-9A99-E285FCC5F3CA}" type="datetimeFigureOut">
              <a:rPr lang="en-US" smtClean="0"/>
              <a:pPr/>
              <a:t>8/26/2016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2020A4-5A67-4002-9A99-E285FCC5F3CA}" type="datetimeFigureOut">
              <a:rPr lang="en-US" smtClean="0"/>
              <a:pPr/>
              <a:t>8/26/2016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020A4-5A67-4002-9A99-E285FCC5F3CA}" type="datetimeFigureOut">
              <a:rPr lang="en-US" smtClean="0"/>
              <a:pPr/>
              <a:t>8/26/2016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020A4-5A67-4002-9A99-E285FCC5F3CA}" type="datetimeFigureOut">
              <a:rPr lang="en-US" smtClean="0"/>
              <a:pPr/>
              <a:t>8/26/2016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5EE94-C764-4487-9E88-113D7E626A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2020A4-5A67-4002-9A99-E285FCC5F3CA}" type="datetimeFigureOut">
              <a:rPr lang="en-US" smtClean="0"/>
              <a:pPr/>
              <a:t>8/26/2016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85EE94-C764-4487-9E88-113D7E626A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moversandsettlers.com/Yankey.html"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www.fmoran.com/fogle.html" TargetMode="External"/><Relationship Id="rId7" Type="http://schemas.openxmlformats.org/officeDocument/2006/relationships/hyperlink" Target="http://www.fmoran.com/stauber.html"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www.fmoran.com/sett5.html" TargetMode="External"/><Relationship Id="rId5" Type="http://schemas.openxmlformats.org/officeDocument/2006/relationships/hyperlink" Target="http://www.fmoran.com/sett4.html" TargetMode="External"/><Relationship Id="rId4" Type="http://schemas.openxmlformats.org/officeDocument/2006/relationships/hyperlink" Target="http://www.fmoran.com/sett2.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wikitree.com/wiki/Yankey-8"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www.wikitree.com/wiki/Sources" TargetMode="External"/><Relationship Id="rId4" Type="http://schemas.openxmlformats.org/officeDocument/2006/relationships/hyperlink" Target="http://www.wikitree.com/wiki/McClure-113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www.worldcat.org/search?q=au:Yankey,+Lewis+H.&amp;qt=hot_author"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www.worldcat.org/search?q=au:Ritchie,+Patricia+T.&amp;qt=hot_autho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yankie.net/"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findagrave.com/cgi-bin/fg.cgi?page=cr&amp;GScid=2568095&amp;GRid=142178249&amp;CRid=2568095&amp;"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www.findagrave.com/cgi-bin/fg.cgi?page=mr&amp;MRid=48149695" TargetMode="External"/><Relationship Id="rId4" Type="http://schemas.openxmlformats.org/officeDocument/2006/relationships/hyperlink" Target="http://www.findagrave.com/cgi-bin/fg.cgi?page=gr&amp;GRid=142179428"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findagrave.com/cgi-bin/fg.cgi?page=gr&amp;GRid=142179428"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www.findagrave.com/cgi-bin/fg.cgi?page=mr&amp;MRid=48149695" TargetMode="External"/><Relationship Id="rId5" Type="http://schemas.openxmlformats.org/officeDocument/2006/relationships/hyperlink" Target="http://www.findagrave.com/cgi-bin/fg.cgi?page=cr&amp;GScid=2568095&amp;GRid=142179428&amp;CRid=2568095&amp;" TargetMode="External"/><Relationship Id="rId4" Type="http://schemas.openxmlformats.org/officeDocument/2006/relationships/hyperlink" Target="http://www.findagrave.com/cgi-bin/fg.cgi?page=gr&amp;GRid=142178249"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moversandsettlers.com/Yankey.html"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hyperlink" Target="http://www.findagrave.com/cgi-bin/fg.cgi?page=mr&amp;MRid=46628967" TargetMode="External"/><Relationship Id="rId4" Type="http://schemas.openxmlformats.org/officeDocument/2006/relationships/hyperlink" Target="http://www.findagrave.com/cgi-bin/fg.cgi?page=cr&amp;GRid=28406968&amp;CRid=2269154&amp;"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search.ancestry.com/search/db.aspx?dbid=2565"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8.gi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www.findagrave.com/cgi-bin/fg.cgi?page=mr&amp;MRid=47307812" TargetMode="External"/><Relationship Id="rId5" Type="http://schemas.openxmlformats.org/officeDocument/2006/relationships/hyperlink" Target="http://www.findagrave.com/cgi-bin/fg.cgi?page=cr&amp;GSln=hevener&amp;GSfn=cutlip&amp;GSby=1860&amp;GSbyrel=before&amp;GSdyrel=all&amp;GScntry=4&amp;GSob=n&amp;GRid=95291539&amp;CRid=159169&amp;df=all&amp;" TargetMode="External"/><Relationship Id="rId4" Type="http://schemas.openxmlformats.org/officeDocument/2006/relationships/hyperlink" Target="http://www.findagrave.com/cgi-bin/fg.cgi?page=gr&amp;GRid=15413146"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hyperlink" Target="http://www.findagrave.com/cgi-bin/fg.cgi?page=cr&amp;GScid=2300469&amp;GRid=35599093&amp;CRid=2300469&amp;"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50.jpeg"/><Relationship Id="rId4" Type="http://schemas.openxmlformats.org/officeDocument/2006/relationships/image" Target="../media/image49.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hyperlink" Target="http://www.findagrave.com/cgi-bin/fg.cgi?page=gr&amp;GRid=33392657" TargetMode="External"/><Relationship Id="rId13" Type="http://schemas.openxmlformats.org/officeDocument/2006/relationships/hyperlink" Target="http://www.findagrave.com/cgi-bin/fg.cgi?page=gr&amp;GRid=62414344" TargetMode="External"/><Relationship Id="rId3" Type="http://schemas.openxmlformats.org/officeDocument/2006/relationships/image" Target="../media/image51.jpeg"/><Relationship Id="rId7" Type="http://schemas.openxmlformats.org/officeDocument/2006/relationships/hyperlink" Target="http://www.findagrave.com/cgi-bin/fg.cgi?page=gr&amp;GRid=40965687" TargetMode="External"/><Relationship Id="rId12" Type="http://schemas.openxmlformats.org/officeDocument/2006/relationships/hyperlink" Target="http://www.findagrave.com/cgi-bin/fg.cgi?page=gr&amp;GRid=68135662" TargetMode="External"/><Relationship Id="rId2" Type="http://schemas.openxmlformats.org/officeDocument/2006/relationships/notesSlide" Target="../notesSlides/notesSlide51.xml"/><Relationship Id="rId16" Type="http://schemas.openxmlformats.org/officeDocument/2006/relationships/hyperlink" Target="http://www.findagrave.com/cgi-bin/fg.cgi?page=cr&amp;GRid=33373819&amp;CRid=1991611&amp;" TargetMode="External"/><Relationship Id="rId1" Type="http://schemas.openxmlformats.org/officeDocument/2006/relationships/slideLayout" Target="../slideLayouts/slideLayout6.xml"/><Relationship Id="rId6" Type="http://schemas.openxmlformats.org/officeDocument/2006/relationships/hyperlink" Target="http://www.findagrave.com/cgi-bin/fg.cgi?page=gr&amp;GRid=32024031" TargetMode="External"/><Relationship Id="rId11" Type="http://schemas.openxmlformats.org/officeDocument/2006/relationships/hyperlink" Target="http://www.findagrave.com/cgi-bin/fg.cgi?page=gr&amp;GRid=22540256" TargetMode="External"/><Relationship Id="rId5" Type="http://schemas.openxmlformats.org/officeDocument/2006/relationships/hyperlink" Target="http://www.findagrave.com/cgi-bin/fg.cgi?page=gr&amp;GRid=40964972" TargetMode="External"/><Relationship Id="rId15" Type="http://schemas.openxmlformats.org/officeDocument/2006/relationships/hyperlink" Target="http://www.findagrave.com/cgi-bin/fg.cgi?page=gr&amp;GRid=21306924" TargetMode="External"/><Relationship Id="rId10" Type="http://schemas.openxmlformats.org/officeDocument/2006/relationships/hyperlink" Target="http://www.findagrave.com/cgi-bin/fg.cgi?page=gr&amp;GRid=62389061" TargetMode="External"/><Relationship Id="rId4" Type="http://schemas.openxmlformats.org/officeDocument/2006/relationships/hyperlink" Target="http://www.findagrave.com/cgi-bin/fg.cgi?page=gr&amp;GRid=33373650" TargetMode="External"/><Relationship Id="rId9" Type="http://schemas.openxmlformats.org/officeDocument/2006/relationships/hyperlink" Target="http://www.findagrave.com/cgi-bin/fg.cgi?page=gr&amp;GRid=33397396" TargetMode="External"/><Relationship Id="rId14" Type="http://schemas.openxmlformats.org/officeDocument/2006/relationships/hyperlink" Target="http://www.findagrave.com/cgi-bin/fg.cgi?page=gr&amp;GRid=62414920"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hyperlink" Target="http://yankie.net/irene1.html"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www.wikitree.com/wiki/Yankey-8" TargetMode="External"/><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hyperlink" Target="http://www.wikitree.com/wiki/Sources" TargetMode="External"/><Relationship Id="rId4" Type="http://schemas.openxmlformats.org/officeDocument/2006/relationships/hyperlink" Target="http://www.wikitree.com/wiki/McClure-1135"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52600"/>
            <a:ext cx="7772400" cy="1470025"/>
          </a:xfrm>
        </p:spPr>
        <p:txBody>
          <a:bodyPr>
            <a:normAutofit/>
          </a:bodyPr>
          <a:lstStyle/>
          <a:p>
            <a:r>
              <a:rPr lang="en-US" dirty="0" err="1" smtClean="0"/>
              <a:t>Yankey</a:t>
            </a:r>
            <a:r>
              <a:rPr lang="en-US" dirty="0" smtClean="0"/>
              <a:t>, Harter, </a:t>
            </a:r>
            <a:r>
              <a:rPr lang="en-US" dirty="0" err="1" smtClean="0"/>
              <a:t>Hottinger</a:t>
            </a:r>
            <a:r>
              <a:rPr lang="en-US" dirty="0" smtClean="0"/>
              <a:t>, </a:t>
            </a:r>
            <a:br>
              <a:rPr lang="en-US" dirty="0" smtClean="0"/>
            </a:br>
            <a:r>
              <a:rPr lang="en-US" dirty="0" err="1" smtClean="0"/>
              <a:t>Kutz</a:t>
            </a:r>
            <a:r>
              <a:rPr lang="en-US" dirty="0" smtClean="0"/>
              <a:t>, </a:t>
            </a:r>
            <a:r>
              <a:rPr lang="en-US" dirty="0" err="1" smtClean="0"/>
              <a:t>Haefner</a:t>
            </a:r>
            <a:endParaRPr lang="en-US" dirty="0"/>
          </a:p>
        </p:txBody>
      </p:sp>
      <p:sp>
        <p:nvSpPr>
          <p:cNvPr id="3" name="Subtitle 2"/>
          <p:cNvSpPr>
            <a:spLocks noGrp="1"/>
          </p:cNvSpPr>
          <p:nvPr>
            <p:ph type="subTitle" idx="1"/>
          </p:nvPr>
        </p:nvSpPr>
        <p:spPr>
          <a:xfrm>
            <a:off x="1295400" y="3200400"/>
            <a:ext cx="6400800" cy="1752600"/>
          </a:xfrm>
        </p:spPr>
        <p:txBody>
          <a:bodyPr>
            <a:normAutofit/>
          </a:bodyPr>
          <a:lstStyle/>
          <a:p>
            <a:r>
              <a:rPr lang="en-US" sz="2400" dirty="0" smtClean="0"/>
              <a:t>Pendleton, Hardy, Rockingham &amp; Shenandoah, VA &amp; Berks, PA</a:t>
            </a:r>
            <a:endParaRPr lang="en-US" sz="2400" dirty="0"/>
          </a:p>
        </p:txBody>
      </p:sp>
      <p:sp>
        <p:nvSpPr>
          <p:cNvPr id="4" name="TextBox 3"/>
          <p:cNvSpPr txBox="1"/>
          <p:nvPr/>
        </p:nvSpPr>
        <p:spPr>
          <a:xfrm>
            <a:off x="5867400" y="5105400"/>
            <a:ext cx="2743200" cy="1600438"/>
          </a:xfrm>
          <a:prstGeom prst="rect">
            <a:avLst/>
          </a:prstGeom>
          <a:noFill/>
        </p:spPr>
        <p:txBody>
          <a:bodyPr wrap="square" rtlCol="0">
            <a:spAutoFit/>
          </a:bodyPr>
          <a:lstStyle/>
          <a:p>
            <a:r>
              <a:rPr lang="en-US" sz="1200" dirty="0" smtClean="0">
                <a:latin typeface="Times New Roman"/>
                <a:cs typeface="Times New Roman"/>
              </a:rPr>
              <a:t>© </a:t>
            </a:r>
            <a:r>
              <a:rPr lang="en-US" sz="1200" dirty="0" smtClean="0"/>
              <a:t>James  L. Powers, 2015</a:t>
            </a:r>
          </a:p>
          <a:p>
            <a:r>
              <a:rPr lang="en-US" sz="1200" dirty="0" smtClean="0"/>
              <a:t>For more Information:</a:t>
            </a:r>
          </a:p>
          <a:p>
            <a:r>
              <a:rPr lang="en-US" sz="1200" dirty="0" smtClean="0"/>
              <a:t>jlpowers@earthlink.net</a:t>
            </a:r>
          </a:p>
          <a:p>
            <a:r>
              <a:rPr lang="en-US" sz="1200" dirty="0" smtClean="0"/>
              <a:t>707-738-3903</a:t>
            </a:r>
          </a:p>
          <a:p>
            <a:r>
              <a:rPr lang="en-US" sz="1000" dirty="0" smtClean="0"/>
              <a:t>Reproduction may be made for non-commercial  purposes only.</a:t>
            </a:r>
          </a:p>
          <a:p>
            <a:r>
              <a:rPr lang="en-US" sz="1000" dirty="0" smtClean="0"/>
              <a:t>Information herein are solely my opinions and should not be treated as fact.</a:t>
            </a:r>
          </a:p>
          <a:p>
            <a:endParaRPr lang="en-US" sz="1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7924800" cy="944562"/>
          </a:xfrm>
        </p:spPr>
        <p:txBody>
          <a:bodyPr>
            <a:normAutofit/>
          </a:bodyPr>
          <a:lstStyle/>
          <a:p>
            <a:r>
              <a:rPr lang="en-US" sz="3200" dirty="0" smtClean="0"/>
              <a:t>Yankee Tree </a:t>
            </a:r>
            <a:br>
              <a:rPr lang="en-US" sz="3200" dirty="0" smtClean="0"/>
            </a:br>
            <a:r>
              <a:rPr lang="en-US" sz="2200" dirty="0" smtClean="0"/>
              <a:t>Shenandoah Valley Virginia</a:t>
            </a:r>
            <a:endParaRPr lang="en-US" sz="2200" dirty="0"/>
          </a:p>
        </p:txBody>
      </p:sp>
      <p:sp>
        <p:nvSpPr>
          <p:cNvPr id="5" name="TextBox 4"/>
          <p:cNvSpPr txBox="1"/>
          <p:nvPr/>
        </p:nvSpPr>
        <p:spPr>
          <a:xfrm>
            <a:off x="533400" y="990600"/>
            <a:ext cx="8305800" cy="5339923"/>
          </a:xfrm>
          <a:prstGeom prst="rect">
            <a:avLst/>
          </a:prstGeom>
          <a:noFill/>
        </p:spPr>
        <p:txBody>
          <a:bodyPr wrap="square" rtlCol="0">
            <a:spAutoFit/>
          </a:bodyPr>
          <a:lstStyle/>
          <a:p>
            <a:pPr marL="342900" indent="-342900"/>
            <a:endParaRPr lang="en-US" sz="1100" b="1" dirty="0" smtClean="0"/>
          </a:p>
          <a:p>
            <a:pPr marL="342900" indent="-342900"/>
            <a:r>
              <a:rPr lang="en-US" sz="1100" b="1" dirty="0" smtClean="0"/>
              <a:t>0.  Andreas Johan </a:t>
            </a:r>
            <a:r>
              <a:rPr lang="en-US" sz="1100" b="1" dirty="0" err="1" smtClean="0"/>
              <a:t>Jencke</a:t>
            </a:r>
            <a:r>
              <a:rPr lang="en-US" sz="1100" b="1" dirty="0" smtClean="0"/>
              <a:t> (John Yankee)	b. 1726 – d. 1783?		b. Upper Silesia as per PLB</a:t>
            </a:r>
          </a:p>
          <a:p>
            <a:pPr marL="342900" indent="-342900"/>
            <a:r>
              <a:rPr lang="en-US" sz="1100" b="1" dirty="0" smtClean="0"/>
              <a:t>+ Unknown </a:t>
            </a:r>
          </a:p>
          <a:p>
            <a:pPr marL="342900" indent="-342900"/>
            <a:r>
              <a:rPr lang="en-US" sz="1100" b="1" dirty="0" smtClean="0"/>
              <a:t>			OR</a:t>
            </a:r>
            <a:endParaRPr lang="en-US" sz="1100" b="1" dirty="0"/>
          </a:p>
          <a:p>
            <a:pPr marL="342900" indent="-342900"/>
            <a:r>
              <a:rPr lang="en-US" sz="1100" b="1" dirty="0" smtClean="0">
                <a:solidFill>
                  <a:srgbClr val="FF0000"/>
                </a:solidFill>
              </a:rPr>
              <a:t>0. John Yankee			b. 1750-d. 1783			b. Rockingham, VA</a:t>
            </a:r>
          </a:p>
          <a:p>
            <a:pPr marL="342900" indent="-342900"/>
            <a:r>
              <a:rPr lang="en-US" sz="1100" b="1" dirty="0" smtClean="0">
                <a:solidFill>
                  <a:srgbClr val="FF0000"/>
                </a:solidFill>
              </a:rPr>
              <a:t>   </a:t>
            </a:r>
            <a:r>
              <a:rPr lang="en-US" sz="1100" dirty="0" smtClean="0">
                <a:solidFill>
                  <a:srgbClr val="FF0000"/>
                </a:solidFill>
              </a:rPr>
              <a:t>+ Catherine </a:t>
            </a:r>
            <a:r>
              <a:rPr lang="en-US" sz="1100" dirty="0" err="1" smtClean="0">
                <a:solidFill>
                  <a:srgbClr val="FF0000"/>
                </a:solidFill>
              </a:rPr>
              <a:t>Zerkel</a:t>
            </a:r>
            <a:r>
              <a:rPr lang="en-US" sz="1100" dirty="0" smtClean="0">
                <a:solidFill>
                  <a:srgbClr val="FF0000"/>
                </a:solidFill>
              </a:rPr>
              <a:t> 		b. 1743 – d. ?			No evidence that John was married to </a:t>
            </a:r>
            <a:r>
              <a:rPr lang="en-US" sz="1100" dirty="0" err="1" smtClean="0">
                <a:solidFill>
                  <a:srgbClr val="FF0000"/>
                </a:solidFill>
              </a:rPr>
              <a:t>Zerkel</a:t>
            </a:r>
            <a:endParaRPr lang="en-US" sz="1100" dirty="0" smtClean="0">
              <a:solidFill>
                <a:srgbClr val="FF0000"/>
              </a:solidFill>
            </a:endParaRPr>
          </a:p>
          <a:p>
            <a:pPr marL="342900" indent="-342900"/>
            <a:endParaRPr lang="en-US" sz="1100" b="1" dirty="0" smtClean="0"/>
          </a:p>
          <a:p>
            <a:pPr marL="342900" indent="-342900"/>
            <a:r>
              <a:rPr lang="en-US" sz="1100" b="1" dirty="0" smtClean="0"/>
              <a:t> 	1. Michael Yankee		b. 1773 – d. 1835		b. &amp;d.  Pendleton WV	</a:t>
            </a:r>
          </a:p>
          <a:p>
            <a:pPr marL="342900" indent="-342900"/>
            <a:r>
              <a:rPr lang="en-US" sz="1100" b="1" dirty="0" smtClean="0"/>
              <a:t>	+ </a:t>
            </a:r>
            <a:r>
              <a:rPr lang="en-US" sz="1100" b="1" dirty="0" err="1" smtClean="0"/>
              <a:t>Magdeline</a:t>
            </a:r>
            <a:r>
              <a:rPr lang="en-US" sz="1100" b="1" dirty="0" smtClean="0"/>
              <a:t> </a:t>
            </a:r>
            <a:r>
              <a:rPr lang="en-US" sz="1100" b="1" dirty="0" err="1" smtClean="0"/>
              <a:t>Hottinger</a:t>
            </a:r>
            <a:r>
              <a:rPr lang="en-US" sz="1100" b="1" dirty="0" smtClean="0"/>
              <a:t>		b. 1777 – d. 1853		b. &amp; d. Rockingham, VA</a:t>
            </a:r>
          </a:p>
          <a:p>
            <a:pPr marL="342900" indent="-342900"/>
            <a:r>
              <a:rPr lang="en-US" sz="1100" b="1" dirty="0" smtClean="0"/>
              <a:t>		2. </a:t>
            </a:r>
            <a:r>
              <a:rPr lang="en-US" sz="1100" b="1" dirty="0" err="1" smtClean="0"/>
              <a:t>Asenith</a:t>
            </a:r>
            <a:r>
              <a:rPr lang="en-US" sz="1100" b="1" dirty="0" smtClean="0"/>
              <a:t> </a:t>
            </a:r>
            <a:r>
              <a:rPr lang="en-US" sz="1100" b="1" dirty="0" err="1" smtClean="0"/>
              <a:t>Yankie</a:t>
            </a:r>
            <a:r>
              <a:rPr lang="en-US" sz="1100" b="1" dirty="0" smtClean="0"/>
              <a:t>	b. 1822-d.1902			b. </a:t>
            </a:r>
            <a:r>
              <a:rPr lang="en-US" sz="1100" dirty="0" smtClean="0"/>
              <a:t>Rockingham, </a:t>
            </a:r>
            <a:r>
              <a:rPr lang="en-US" sz="1100" b="1" dirty="0" smtClean="0"/>
              <a:t>VA,</a:t>
            </a:r>
          </a:p>
          <a:p>
            <a:pPr marL="342900" indent="-342900"/>
            <a:r>
              <a:rPr lang="en-US" sz="1100" b="1" dirty="0" smtClean="0"/>
              <a:t>   		 + John Harter		b. 1823-d. 1905			b. VA moved to OH 1858</a:t>
            </a:r>
          </a:p>
          <a:p>
            <a:pPr marL="342900" indent="-342900"/>
            <a:r>
              <a:rPr lang="en-US" sz="1100" dirty="0" smtClean="0"/>
              <a:t>	 		3. William Harter	b.  1841- d. ?			b. VA</a:t>
            </a:r>
          </a:p>
          <a:p>
            <a:pPr marL="342900" indent="-342900"/>
            <a:r>
              <a:rPr lang="en-US" sz="1100" dirty="0" smtClean="0"/>
              <a:t>     			3.  </a:t>
            </a:r>
            <a:r>
              <a:rPr lang="en-US" sz="1100" b="1" dirty="0" smtClean="0"/>
              <a:t>Jemima Elizabeth Harter</a:t>
            </a:r>
            <a:r>
              <a:rPr lang="en-US" sz="1100" dirty="0" smtClean="0"/>
              <a:t>	b.  1844- d.  1901		b. Hardy County WV; 		 +</a:t>
            </a:r>
            <a:r>
              <a:rPr lang="en-US" sz="1100" b="1" dirty="0" smtClean="0"/>
              <a:t>  Robert </a:t>
            </a:r>
            <a:r>
              <a:rPr lang="en-US" sz="1100" b="1" dirty="0" err="1" smtClean="0"/>
              <a:t>Ballentine</a:t>
            </a:r>
            <a:r>
              <a:rPr lang="en-US" sz="1100" dirty="0" smtClean="0"/>
              <a:t>	b. 1803? – d. 1884		b.. Cumberland, PA 							m. 1863  </a:t>
            </a:r>
            <a:r>
              <a:rPr lang="en-US" sz="1100" dirty="0" err="1" smtClean="0"/>
              <a:t>Clark,OH</a:t>
            </a:r>
            <a:r>
              <a:rPr lang="en-US" sz="1100" dirty="0" smtClean="0"/>
              <a:t> </a:t>
            </a:r>
          </a:p>
          <a:p>
            <a:pPr marL="342900" indent="-342900"/>
            <a:r>
              <a:rPr lang="en-US" sz="1100" dirty="0" smtClean="0"/>
              <a:t>			3.  </a:t>
            </a:r>
            <a:r>
              <a:rPr lang="en-US" sz="1100" dirty="0" err="1" smtClean="0"/>
              <a:t>Delila</a:t>
            </a:r>
            <a:r>
              <a:rPr lang="en-US" sz="1100" dirty="0" smtClean="0"/>
              <a:t> C Harter	b.  1845- d.  ?			b. VA</a:t>
            </a:r>
          </a:p>
          <a:p>
            <a:pPr marL="342900" indent="-342900"/>
            <a:r>
              <a:rPr lang="en-US" sz="1100" dirty="0" smtClean="0"/>
              <a:t>			3.  Sarah Ann Harter	b.  1848- d.  1901		b. VA</a:t>
            </a:r>
          </a:p>
          <a:p>
            <a:pPr marL="342900" indent="-342900"/>
            <a:r>
              <a:rPr lang="en-US" sz="1100" dirty="0" smtClean="0"/>
              <a:t>	     		+ Isaac </a:t>
            </a:r>
            <a:r>
              <a:rPr lang="en-US" sz="1100" dirty="0" err="1" smtClean="0"/>
              <a:t>Overholser</a:t>
            </a:r>
            <a:r>
              <a:rPr lang="en-US" sz="1100" dirty="0" smtClean="0"/>
              <a:t>	b.  1846- d.1896		b. OH</a:t>
            </a:r>
          </a:p>
          <a:p>
            <a:pPr marL="342900" indent="-342900"/>
            <a:r>
              <a:rPr lang="en-US" sz="1100" dirty="0" smtClean="0"/>
              <a:t>			3.  Americas Simeon Harter	b. 1850-1934</a:t>
            </a:r>
          </a:p>
          <a:p>
            <a:pPr marL="342900" indent="-342900"/>
            <a:r>
              <a:rPr lang="en-US" sz="1100" dirty="0" smtClean="0"/>
              <a:t>			 + Mary </a:t>
            </a:r>
            <a:r>
              <a:rPr lang="en-US" sz="1100" dirty="0" err="1" smtClean="0"/>
              <a:t>Jarnagin</a:t>
            </a:r>
            <a:r>
              <a:rPr lang="en-US" sz="1100" dirty="0" smtClean="0"/>
              <a:t>	b. 1850-d.1918</a:t>
            </a:r>
          </a:p>
          <a:p>
            <a:pPr marL="342900" indent="-342900"/>
            <a:r>
              <a:rPr lang="en-US" sz="1100" dirty="0" smtClean="0"/>
              <a:t>			3. James H. Harter	b.  1853- d.  ?			b. VA</a:t>
            </a:r>
          </a:p>
          <a:p>
            <a:pPr marL="342900" indent="-342900"/>
            <a:r>
              <a:rPr lang="en-US" sz="1100" dirty="0" smtClean="0"/>
              <a:t>			3.  Noah C. Harter	b.  1857- d.  ?			b. VA</a:t>
            </a:r>
          </a:p>
          <a:p>
            <a:pPr marL="342900" indent="-342900"/>
            <a:r>
              <a:rPr lang="en-US" sz="1100" dirty="0" smtClean="0"/>
              <a:t>			3.  Mary A. Harter	b. 1851</a:t>
            </a:r>
          </a:p>
          <a:p>
            <a:pPr marL="342900" indent="-342900"/>
            <a:r>
              <a:rPr lang="en-US" sz="1100" dirty="0" smtClean="0"/>
              <a:t>			3.  </a:t>
            </a:r>
            <a:r>
              <a:rPr lang="en-US" sz="1100" dirty="0" err="1" smtClean="0"/>
              <a:t>Elsworth</a:t>
            </a:r>
            <a:r>
              <a:rPr lang="en-US" sz="1100" dirty="0" smtClean="0"/>
              <a:t> E. Harter	b.  1864- d. ?			b. OH</a:t>
            </a:r>
          </a:p>
          <a:p>
            <a:pPr marL="342900" indent="-342900"/>
            <a:r>
              <a:rPr lang="en-US" sz="1100" dirty="0" smtClean="0"/>
              <a:t>	1. Andrew		b. 1775		</a:t>
            </a:r>
            <a:r>
              <a:rPr lang="en-US" sz="1100" b="1" dirty="0" smtClean="0"/>
              <a:t> 	b. </a:t>
            </a:r>
            <a:r>
              <a:rPr lang="en-US" sz="1100" dirty="0" smtClean="0"/>
              <a:t>Rockingham, </a:t>
            </a:r>
            <a:r>
              <a:rPr lang="en-US" sz="1100" b="1" dirty="0" smtClean="0"/>
              <a:t>VA,</a:t>
            </a:r>
            <a:endParaRPr lang="en-US" sz="1100" dirty="0" smtClean="0"/>
          </a:p>
          <a:p>
            <a:pPr marL="342900" indent="-342900"/>
            <a:r>
              <a:rPr lang="en-US" sz="1100" dirty="0" smtClean="0"/>
              <a:t>	1. Jacob			b. 1775			</a:t>
            </a:r>
            <a:r>
              <a:rPr lang="en-US" sz="1100" b="1" dirty="0" smtClean="0"/>
              <a:t> b. </a:t>
            </a:r>
            <a:r>
              <a:rPr lang="en-US" sz="1100" dirty="0" smtClean="0"/>
              <a:t>Rockingham, </a:t>
            </a:r>
            <a:r>
              <a:rPr lang="en-US" sz="1100" b="1" dirty="0" smtClean="0"/>
              <a:t>VA,</a:t>
            </a:r>
            <a:endParaRPr lang="en-US" sz="1100" dirty="0" smtClean="0"/>
          </a:p>
          <a:p>
            <a:pPr marL="342900" indent="-342900"/>
            <a:r>
              <a:rPr lang="en-US" sz="1100" dirty="0" smtClean="0"/>
              <a:t>	1. Elizabeth		b. 1776?			</a:t>
            </a:r>
            <a:r>
              <a:rPr lang="en-US" sz="1100" b="1" dirty="0" smtClean="0"/>
              <a:t> b. </a:t>
            </a:r>
            <a:r>
              <a:rPr lang="en-US" sz="1100" dirty="0" smtClean="0"/>
              <a:t>Rockingham, </a:t>
            </a:r>
            <a:r>
              <a:rPr lang="en-US" sz="1100" b="1" dirty="0" smtClean="0"/>
              <a:t>VA,</a:t>
            </a:r>
          </a:p>
          <a:p>
            <a:pPr marL="342900" indent="-342900"/>
            <a:r>
              <a:rPr lang="en-US" sz="1100" b="1" dirty="0" smtClean="0"/>
              <a:t>   	 + Frederick </a:t>
            </a:r>
            <a:r>
              <a:rPr lang="en-US" sz="1100" b="1" dirty="0" err="1" smtClean="0"/>
              <a:t>Hottinger</a:t>
            </a:r>
            <a:endParaRPr lang="en-US" sz="1100" dirty="0" smtClean="0"/>
          </a:p>
          <a:p>
            <a:pPr marL="800100" lvl="1" indent="-342900"/>
            <a:r>
              <a:rPr lang="en-US" sz="1100" dirty="0" smtClean="0"/>
              <a:t>			</a:t>
            </a:r>
          </a:p>
          <a:p>
            <a:pPr marL="342900" indent="-342900"/>
            <a:r>
              <a:rPr lang="en-US" sz="1100" dirty="0" smtClean="0"/>
              <a:t>					</a:t>
            </a:r>
          </a:p>
          <a:p>
            <a:pPr marL="342900" indent="-342900"/>
            <a:r>
              <a:rPr lang="en-US" sz="1100" dirty="0" smtClean="0"/>
              <a:t> </a:t>
            </a:r>
            <a:endParaRPr lang="en-US" sz="11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Andreas </a:t>
            </a:r>
            <a:r>
              <a:rPr lang="en-US" sz="3600" b="1" dirty="0" err="1" smtClean="0"/>
              <a:t>Jencke</a:t>
            </a:r>
            <a:r>
              <a:rPr lang="en-US" sz="3600" b="1" dirty="0" smtClean="0"/>
              <a:t/>
            </a:r>
            <a:br>
              <a:rPr lang="en-US" sz="3600" b="1" dirty="0" smtClean="0"/>
            </a:br>
            <a:r>
              <a:rPr lang="en-US" sz="2400" dirty="0" smtClean="0"/>
              <a:t>1726-1775</a:t>
            </a:r>
            <a:endParaRPr lang="en-US" sz="2400" dirty="0"/>
          </a:p>
        </p:txBody>
      </p:sp>
      <p:sp>
        <p:nvSpPr>
          <p:cNvPr id="3" name="TextBox 2"/>
          <p:cNvSpPr txBox="1"/>
          <p:nvPr/>
        </p:nvSpPr>
        <p:spPr>
          <a:xfrm>
            <a:off x="609600" y="1524000"/>
            <a:ext cx="7696200" cy="3631763"/>
          </a:xfrm>
          <a:prstGeom prst="rect">
            <a:avLst/>
          </a:prstGeom>
          <a:noFill/>
        </p:spPr>
        <p:txBody>
          <a:bodyPr wrap="square" rtlCol="0">
            <a:spAutoFit/>
          </a:bodyPr>
          <a:lstStyle/>
          <a:p>
            <a:r>
              <a:rPr lang="en-US" sz="1400" b="1" dirty="0"/>
              <a:t>Andreas </a:t>
            </a:r>
            <a:r>
              <a:rPr lang="en-US" sz="1400" b="1" dirty="0" err="1"/>
              <a:t>Jencke</a:t>
            </a:r>
            <a:r>
              <a:rPr lang="en-US" sz="1000" dirty="0"/>
              <a:t/>
            </a:r>
            <a:br>
              <a:rPr lang="en-US" sz="1000" dirty="0"/>
            </a:br>
            <a:r>
              <a:rPr lang="en-US" sz="1000" dirty="0"/>
              <a:t/>
            </a:r>
            <a:br>
              <a:rPr lang="en-US" sz="1000" dirty="0"/>
            </a:br>
            <a:r>
              <a:rPr lang="en-US" sz="1400" b="1" dirty="0"/>
              <a:t>Andreas </a:t>
            </a:r>
            <a:r>
              <a:rPr lang="en-US" sz="1400" b="1" dirty="0" err="1"/>
              <a:t>Jencke</a:t>
            </a:r>
            <a:r>
              <a:rPr lang="en-US" sz="1400" dirty="0"/>
              <a:t> </a:t>
            </a:r>
            <a:r>
              <a:rPr lang="en-US" sz="1400" b="1" dirty="0"/>
              <a:t>(Andrew John </a:t>
            </a:r>
            <a:r>
              <a:rPr lang="en-US" sz="1400" b="1" dirty="0" err="1"/>
              <a:t>Yankey</a:t>
            </a:r>
            <a:r>
              <a:rPr lang="en-US" sz="1400" b="1" dirty="0"/>
              <a:t>)</a:t>
            </a:r>
            <a:r>
              <a:rPr lang="en-US" sz="1400" dirty="0"/>
              <a:t> is the known immigrant of the </a:t>
            </a:r>
            <a:r>
              <a:rPr lang="en-US" sz="1400" dirty="0" err="1"/>
              <a:t>Yankey</a:t>
            </a:r>
            <a:r>
              <a:rPr lang="en-US" sz="1400" dirty="0"/>
              <a:t> family. On September 22, 1726 he was born in Silesia and traveled with his family to </a:t>
            </a:r>
            <a:r>
              <a:rPr lang="en-US" sz="1400" dirty="0" err="1"/>
              <a:t>Herrnhut</a:t>
            </a:r>
            <a:r>
              <a:rPr lang="en-US" sz="1400" dirty="0"/>
              <a:t>, Germany in 1734. On June 22, 1750 Andreas </a:t>
            </a:r>
            <a:r>
              <a:rPr lang="en-US" sz="1400" dirty="0" err="1"/>
              <a:t>Yencke</a:t>
            </a:r>
            <a:r>
              <a:rPr lang="en-US" sz="1400" dirty="0"/>
              <a:t> arrived on the Moravian ship, </a:t>
            </a:r>
            <a:r>
              <a:rPr lang="en-US" sz="1400" i="1" dirty="0"/>
              <a:t>IRENE</a:t>
            </a:r>
            <a:r>
              <a:rPr lang="en-US" sz="1400" dirty="0"/>
              <a:t>, in New York, New York. After arriving with the Henry </a:t>
            </a:r>
            <a:r>
              <a:rPr lang="en-US" sz="1400" dirty="0" err="1"/>
              <a:t>Jorde</a:t>
            </a:r>
            <a:r>
              <a:rPr lang="en-US" sz="1400" dirty="0"/>
              <a:t> Colony he settled as a single </a:t>
            </a:r>
            <a:r>
              <a:rPr lang="en-US" sz="1400" dirty="0" err="1"/>
              <a:t>brethern</a:t>
            </a:r>
            <a:r>
              <a:rPr lang="en-US" sz="1400" dirty="0"/>
              <a:t> with the Moravian settlement in Bethlehem, Pennsylvania. In March of 1761 upon leaving the Moravians it was recorded that  “</a:t>
            </a:r>
            <a:r>
              <a:rPr lang="en-US" sz="1400" i="1" dirty="0"/>
              <a:t>he was educated and decided to leave the congregation.”</a:t>
            </a:r>
            <a:r>
              <a:rPr lang="en-US" sz="1400" dirty="0"/>
              <a:t> Andreas settled in Virginia and appears in Dunmore (Shenandoah) County records of 1772 but no record of him owning land in this area has been found. In August 1774 there is a record of a civil law suit involving Andrew </a:t>
            </a:r>
            <a:r>
              <a:rPr lang="en-US" sz="1400" dirty="0" err="1"/>
              <a:t>Yankey</a:t>
            </a:r>
            <a:r>
              <a:rPr lang="en-US" sz="1400" dirty="0"/>
              <a:t> and a lease with Andrew </a:t>
            </a:r>
            <a:r>
              <a:rPr lang="en-US" sz="1400" dirty="0" err="1"/>
              <a:t>Hudlow</a:t>
            </a:r>
            <a:r>
              <a:rPr lang="en-US" sz="1400" dirty="0"/>
              <a:t>. This lawsuit was later dismissed.  Three sons are known, Michael, Andrew, and Jacob plus probably one daughter, Elizabeth. In 1775 the sons were bound out to neighbors and in 1792 Elizabeth was bound out to Jacob Rife.  On February 2, 1796  Elizabeth Hannah </a:t>
            </a:r>
            <a:r>
              <a:rPr lang="en-US" sz="1400" dirty="0" err="1"/>
              <a:t>Yankey</a:t>
            </a:r>
            <a:r>
              <a:rPr lang="en-US" sz="1400" dirty="0"/>
              <a:t> married Frederick </a:t>
            </a:r>
            <a:r>
              <a:rPr lang="en-US" sz="1400" dirty="0" err="1"/>
              <a:t>Hottinger</a:t>
            </a:r>
            <a:r>
              <a:rPr lang="en-US" sz="1400" dirty="0"/>
              <a:t> (</a:t>
            </a:r>
            <a:r>
              <a:rPr lang="en-US" sz="1400" dirty="0" err="1"/>
              <a:t>Hartinger</a:t>
            </a:r>
            <a:r>
              <a:rPr lang="en-US" sz="1400" dirty="0"/>
              <a:t>) in Madison County, Virginia which was the adjacent county to Shenandoah County at that time. It is from these siblings that the current </a:t>
            </a:r>
            <a:r>
              <a:rPr lang="en-US" sz="1400" dirty="0" err="1"/>
              <a:t>Yankey</a:t>
            </a:r>
            <a:r>
              <a:rPr lang="en-US" sz="1400" dirty="0"/>
              <a:t> family line descends.  The combined biographies of Andreas Johan </a:t>
            </a:r>
            <a:r>
              <a:rPr lang="en-US" sz="1400" dirty="0" err="1"/>
              <a:t>Jencke</a:t>
            </a:r>
            <a:r>
              <a:rPr lang="en-US" sz="1400" dirty="0"/>
              <a:t> (Andrew John </a:t>
            </a:r>
            <a:r>
              <a:rPr lang="en-US" sz="1400" dirty="0" err="1"/>
              <a:t>Yankey</a:t>
            </a:r>
            <a:r>
              <a:rPr lang="en-US" sz="1400" dirty="0"/>
              <a:t>), Michael </a:t>
            </a:r>
            <a:r>
              <a:rPr lang="en-US" sz="1400" dirty="0" err="1"/>
              <a:t>Yankey</a:t>
            </a:r>
            <a:r>
              <a:rPr lang="en-US" sz="1400" dirty="0"/>
              <a:t>, and Jacob </a:t>
            </a:r>
            <a:r>
              <a:rPr lang="en-US" sz="1400" dirty="0" err="1"/>
              <a:t>Yankey</a:t>
            </a:r>
            <a:r>
              <a:rPr lang="en-US" sz="1400" dirty="0"/>
              <a:t> follows.</a:t>
            </a:r>
          </a:p>
          <a:p>
            <a:endParaRPr lang="en-US" sz="1000" dirty="0"/>
          </a:p>
        </p:txBody>
      </p:sp>
      <p:sp>
        <p:nvSpPr>
          <p:cNvPr id="4" name="TextBox 3"/>
          <p:cNvSpPr txBox="1"/>
          <p:nvPr/>
        </p:nvSpPr>
        <p:spPr>
          <a:xfrm>
            <a:off x="1600200" y="5715000"/>
            <a:ext cx="5105400" cy="646331"/>
          </a:xfrm>
          <a:prstGeom prst="rect">
            <a:avLst/>
          </a:prstGeom>
          <a:noFill/>
        </p:spPr>
        <p:txBody>
          <a:bodyPr wrap="square" rtlCol="0">
            <a:spAutoFit/>
          </a:bodyPr>
          <a:lstStyle/>
          <a:p>
            <a:r>
              <a:rPr lang="en-US" dirty="0" smtClean="0">
                <a:hlinkClick r:id="rId3"/>
              </a:rPr>
              <a:t>http://moversandsettlers.com/Yankey.html</a:t>
            </a:r>
            <a:endParaRPr lang="en-US" dirty="0" smtClean="0"/>
          </a:p>
          <a:p>
            <a:r>
              <a:rPr lang="en-US" dirty="0" smtClean="0"/>
              <a:t>By Phillip L. Baker, MD  Topeka KS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7400" cy="1143000"/>
          </a:xfrm>
        </p:spPr>
        <p:txBody>
          <a:bodyPr>
            <a:normAutofit/>
          </a:bodyPr>
          <a:lstStyle/>
          <a:p>
            <a:r>
              <a:rPr lang="en-US" sz="3200" dirty="0" smtClean="0"/>
              <a:t>Irene &amp; Captain Garrison</a:t>
            </a:r>
            <a:endParaRPr lang="en-US" sz="3200" dirty="0"/>
          </a:p>
        </p:txBody>
      </p:sp>
      <p:pic>
        <p:nvPicPr>
          <p:cNvPr id="2050" name="Picture 2" descr="http://www.fmoran.com/irene.jpg"/>
          <p:cNvPicPr>
            <a:picLocks noChangeAspect="1" noChangeArrowheads="1"/>
          </p:cNvPicPr>
          <p:nvPr/>
        </p:nvPicPr>
        <p:blipFill>
          <a:blip r:embed="rId3" cstate="print"/>
          <a:srcRect/>
          <a:stretch>
            <a:fillRect/>
          </a:stretch>
        </p:blipFill>
        <p:spPr bwMode="auto">
          <a:xfrm>
            <a:off x="381000" y="1828800"/>
            <a:ext cx="5605074" cy="4162456"/>
          </a:xfrm>
          <a:prstGeom prst="rect">
            <a:avLst/>
          </a:prstGeom>
          <a:noFill/>
        </p:spPr>
      </p:pic>
      <p:pic>
        <p:nvPicPr>
          <p:cNvPr id="2052" name="Picture 4" descr="http://www.fmoran.com/garrison.jpg"/>
          <p:cNvPicPr>
            <a:picLocks noChangeAspect="1" noChangeArrowheads="1"/>
          </p:cNvPicPr>
          <p:nvPr/>
        </p:nvPicPr>
        <p:blipFill>
          <a:blip r:embed="rId4" cstate="print"/>
          <a:srcRect/>
          <a:stretch>
            <a:fillRect/>
          </a:stretch>
        </p:blipFill>
        <p:spPr bwMode="auto">
          <a:xfrm>
            <a:off x="6327195" y="914400"/>
            <a:ext cx="2816805" cy="304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4191000" cy="1143000"/>
          </a:xfrm>
        </p:spPr>
        <p:txBody>
          <a:bodyPr>
            <a:normAutofit/>
          </a:bodyPr>
          <a:lstStyle/>
          <a:p>
            <a:r>
              <a:rPr lang="en-US" sz="2400" dirty="0" smtClean="0"/>
              <a:t>Moravian Ship</a:t>
            </a:r>
            <a:br>
              <a:rPr lang="en-US" sz="2400" dirty="0" smtClean="0"/>
            </a:br>
            <a:r>
              <a:rPr lang="en-US" sz="2400" dirty="0" smtClean="0"/>
              <a:t> – Snow Irene</a:t>
            </a:r>
            <a:endParaRPr lang="en-US" sz="2400" dirty="0"/>
          </a:p>
        </p:txBody>
      </p:sp>
      <p:sp>
        <p:nvSpPr>
          <p:cNvPr id="3" name="TextBox 2"/>
          <p:cNvSpPr txBox="1"/>
          <p:nvPr/>
        </p:nvSpPr>
        <p:spPr>
          <a:xfrm>
            <a:off x="533400" y="856357"/>
            <a:ext cx="3810000" cy="6001643"/>
          </a:xfrm>
          <a:prstGeom prst="rect">
            <a:avLst/>
          </a:prstGeom>
          <a:noFill/>
        </p:spPr>
        <p:txBody>
          <a:bodyPr wrap="square" rtlCol="0">
            <a:spAutoFit/>
          </a:bodyPr>
          <a:lstStyle/>
          <a:p>
            <a:r>
              <a:rPr lang="en-US" sz="800" b="1" dirty="0" smtClean="0"/>
              <a:t>THIRD VOYAGE</a:t>
            </a:r>
          </a:p>
          <a:p>
            <a:r>
              <a:rPr lang="en-US" sz="800" dirty="0" smtClean="0"/>
              <a:t>On October 15, 1749, The Irene sailed from New York, among her passengers being Bishop </a:t>
            </a:r>
            <a:r>
              <a:rPr lang="en-US" sz="800" dirty="0" err="1" smtClean="0"/>
              <a:t>Spangenberg</a:t>
            </a:r>
            <a:r>
              <a:rPr lang="en-US" sz="800" dirty="0" smtClean="0"/>
              <a:t>, David </a:t>
            </a:r>
            <a:r>
              <a:rPr lang="en-US" sz="800" dirty="0" err="1" smtClean="0"/>
              <a:t>Nitschmann</a:t>
            </a:r>
            <a:r>
              <a:rPr lang="en-US" sz="800" dirty="0" smtClean="0"/>
              <a:t> and von </a:t>
            </a:r>
            <a:r>
              <a:rPr lang="en-US" sz="800" dirty="0" err="1" smtClean="0"/>
              <a:t>Watteville</a:t>
            </a:r>
            <a:r>
              <a:rPr lang="en-US" sz="800" dirty="0" smtClean="0"/>
              <a:t>, and arrived at London November 21, making the quick passage, as her log states, of only thirty days from land to land." She sailed from Dover May 11th, 1750, and arrived at New York on June 22, making a remarkable westward passage with the "Henry </a:t>
            </a:r>
            <a:r>
              <a:rPr lang="en-US" sz="800" dirty="0" err="1" smtClean="0"/>
              <a:t>Jorde</a:t>
            </a:r>
            <a:r>
              <a:rPr lang="en-US" sz="800" dirty="0" smtClean="0"/>
              <a:t> Colony" on board. The following are the names of the colonists:</a:t>
            </a:r>
          </a:p>
          <a:p>
            <a:r>
              <a:rPr lang="en-US" sz="800" dirty="0" smtClean="0"/>
              <a:t>John Andrew Albrecht,</a:t>
            </a:r>
            <a:br>
              <a:rPr lang="en-US" sz="800" dirty="0" smtClean="0"/>
            </a:br>
            <a:r>
              <a:rPr lang="en-US" sz="800" dirty="0" smtClean="0"/>
              <a:t>Marcus </a:t>
            </a:r>
            <a:r>
              <a:rPr lang="en-US" sz="800" dirty="0" err="1" smtClean="0"/>
              <a:t>Balffs</a:t>
            </a:r>
            <a:r>
              <a:rPr lang="en-US" sz="800" dirty="0" smtClean="0"/>
              <a:t>,</a:t>
            </a:r>
            <a:br>
              <a:rPr lang="en-US" sz="800" dirty="0" smtClean="0"/>
            </a:br>
            <a:r>
              <a:rPr lang="en-US" sz="800" dirty="0" smtClean="0"/>
              <a:t>George </a:t>
            </a:r>
            <a:r>
              <a:rPr lang="en-US" sz="800" dirty="0" err="1" smtClean="0"/>
              <a:t>Baumgarten</a:t>
            </a:r>
            <a:r>
              <a:rPr lang="en-US" sz="800" dirty="0" smtClean="0"/>
              <a:t>,</a:t>
            </a:r>
            <a:br>
              <a:rPr lang="en-US" sz="800" dirty="0" smtClean="0"/>
            </a:br>
            <a:r>
              <a:rPr lang="en-US" sz="800" dirty="0" smtClean="0"/>
              <a:t>Henry Bergmann,</a:t>
            </a:r>
            <a:br>
              <a:rPr lang="en-US" sz="800" dirty="0" smtClean="0"/>
            </a:br>
            <a:r>
              <a:rPr lang="en-US" sz="800" dirty="0" smtClean="0"/>
              <a:t>John Andrew </a:t>
            </a:r>
            <a:r>
              <a:rPr lang="en-US" sz="800" dirty="0" err="1" smtClean="0"/>
              <a:t>Borhek</a:t>
            </a:r>
            <a:r>
              <a:rPr lang="en-US" sz="800" dirty="0" smtClean="0"/>
              <a:t>,</a:t>
            </a:r>
            <a:br>
              <a:rPr lang="en-US" sz="800" dirty="0" smtClean="0"/>
            </a:br>
            <a:r>
              <a:rPr lang="en-US" sz="800" dirty="0" smtClean="0"/>
              <a:t>Zacharias </a:t>
            </a:r>
            <a:r>
              <a:rPr lang="en-US" sz="800" dirty="0" err="1" smtClean="0"/>
              <a:t>Eckhard</a:t>
            </a:r>
            <a:r>
              <a:rPr lang="en-US" sz="800" dirty="0" smtClean="0"/>
              <a:t>,</a:t>
            </a:r>
            <a:br>
              <a:rPr lang="en-US" sz="800" dirty="0" smtClean="0"/>
            </a:br>
            <a:r>
              <a:rPr lang="en-US" sz="800" dirty="0" smtClean="0"/>
              <a:t>Walter Ernst,</a:t>
            </a:r>
            <a:br>
              <a:rPr lang="en-US" sz="800" dirty="0" smtClean="0"/>
            </a:br>
            <a:r>
              <a:rPr lang="en-US" sz="800" dirty="0" smtClean="0"/>
              <a:t>Just </a:t>
            </a:r>
            <a:r>
              <a:rPr lang="en-US" sz="800" dirty="0" err="1" smtClean="0"/>
              <a:t>Erd</a:t>
            </a:r>
            <a:r>
              <a:rPr lang="en-US" sz="800" dirty="0" smtClean="0"/>
              <a:t>,</a:t>
            </a:r>
            <a:br>
              <a:rPr lang="en-US" sz="800" dirty="0" smtClean="0"/>
            </a:br>
            <a:r>
              <a:rPr lang="en-US" sz="800" dirty="0" smtClean="0"/>
              <a:t>Claus Euler,</a:t>
            </a:r>
            <a:br>
              <a:rPr lang="en-US" sz="800" dirty="0" smtClean="0"/>
            </a:br>
            <a:r>
              <a:rPr lang="en-US" sz="800" dirty="0" smtClean="0"/>
              <a:t>Henry </a:t>
            </a:r>
            <a:r>
              <a:rPr lang="en-US" sz="800" dirty="0" err="1" smtClean="0"/>
              <a:t>Feldhausen</a:t>
            </a:r>
            <a:r>
              <a:rPr lang="en-US" sz="800" dirty="0" smtClean="0"/>
              <a:t>,</a:t>
            </a:r>
            <a:br>
              <a:rPr lang="en-US" sz="800" dirty="0" smtClean="0"/>
            </a:br>
            <a:r>
              <a:rPr lang="en-US" sz="800" dirty="0" smtClean="0"/>
              <a:t>J. Christopher </a:t>
            </a:r>
            <a:r>
              <a:rPr lang="en-US" sz="800" dirty="0" err="1" smtClean="0"/>
              <a:t>Feldhausen</a:t>
            </a:r>
            <a:r>
              <a:rPr lang="en-US" sz="800" dirty="0" smtClean="0"/>
              <a:t>,</a:t>
            </a:r>
            <a:br>
              <a:rPr lang="en-US" sz="800" dirty="0" smtClean="0"/>
            </a:br>
            <a:r>
              <a:rPr lang="en-US" sz="800" dirty="0" smtClean="0"/>
              <a:t>Godfrey </a:t>
            </a:r>
            <a:r>
              <a:rPr lang="en-US" sz="800" dirty="0" err="1" smtClean="0"/>
              <a:t>Fockel</a:t>
            </a:r>
            <a:r>
              <a:rPr lang="en-US" sz="800" dirty="0" smtClean="0"/>
              <a:t>, [= </a:t>
            </a:r>
            <a:r>
              <a:rPr lang="en-US" sz="800" dirty="0" smtClean="0">
                <a:hlinkClick r:id="rId3"/>
              </a:rPr>
              <a:t>Gottlieb </a:t>
            </a:r>
            <a:r>
              <a:rPr lang="en-US" sz="800" dirty="0" err="1" smtClean="0">
                <a:hlinkClick r:id="rId3"/>
              </a:rPr>
              <a:t>Fockel</a:t>
            </a:r>
            <a:r>
              <a:rPr lang="en-US" sz="800" dirty="0" smtClean="0"/>
              <a:t>?]</a:t>
            </a:r>
            <a:br>
              <a:rPr lang="en-US" sz="800" dirty="0" smtClean="0"/>
            </a:br>
            <a:r>
              <a:rPr lang="en-US" sz="800" dirty="0" smtClean="0"/>
              <a:t>John Godfrey </a:t>
            </a:r>
            <a:r>
              <a:rPr lang="en-US" sz="800" dirty="0" err="1" smtClean="0"/>
              <a:t>Fockel</a:t>
            </a:r>
            <a:r>
              <a:rPr lang="en-US" sz="800" dirty="0" smtClean="0"/>
              <a:t>,</a:t>
            </a:r>
            <a:br>
              <a:rPr lang="en-US" sz="800" dirty="0" smtClean="0"/>
            </a:br>
            <a:r>
              <a:rPr lang="en-US" sz="800" dirty="0" smtClean="0">
                <a:hlinkClick r:id="rId3"/>
              </a:rPr>
              <a:t>Samuel </a:t>
            </a:r>
            <a:r>
              <a:rPr lang="en-US" sz="800" dirty="0" err="1" smtClean="0">
                <a:hlinkClick r:id="rId3"/>
              </a:rPr>
              <a:t>Fockel</a:t>
            </a:r>
            <a:r>
              <a:rPr lang="en-US" sz="800" dirty="0" smtClean="0"/>
              <a:t>,</a:t>
            </a:r>
            <a:br>
              <a:rPr lang="en-US" sz="800" dirty="0" smtClean="0"/>
            </a:br>
            <a:r>
              <a:rPr lang="en-US" sz="800" dirty="0" smtClean="0"/>
              <a:t>Henry </a:t>
            </a:r>
            <a:r>
              <a:rPr lang="en-US" sz="800" dirty="0" err="1" smtClean="0"/>
              <a:t>Friz</a:t>
            </a:r>
            <a:r>
              <a:rPr lang="en-US" sz="800" dirty="0" smtClean="0"/>
              <a:t>,</a:t>
            </a:r>
            <a:br>
              <a:rPr lang="en-US" sz="800" dirty="0" smtClean="0"/>
            </a:br>
            <a:r>
              <a:rPr lang="en-US" sz="800" dirty="0" smtClean="0"/>
              <a:t>Andrew </a:t>
            </a:r>
            <a:r>
              <a:rPr lang="en-US" sz="800" dirty="0" err="1" smtClean="0"/>
              <a:t>Freyhube</a:t>
            </a:r>
            <a:r>
              <a:rPr lang="en-US" sz="800" dirty="0" smtClean="0"/>
              <a:t>,</a:t>
            </a:r>
            <a:br>
              <a:rPr lang="en-US" sz="800" dirty="0" smtClean="0"/>
            </a:br>
            <a:r>
              <a:rPr lang="en-US" sz="800" dirty="0" smtClean="0"/>
              <a:t>Lucas Fuss,</a:t>
            </a:r>
            <a:br>
              <a:rPr lang="en-US" sz="800" dirty="0" smtClean="0"/>
            </a:br>
            <a:r>
              <a:rPr lang="en-US" sz="800" dirty="0" smtClean="0"/>
              <a:t>Christian </a:t>
            </a:r>
            <a:r>
              <a:rPr lang="en-US" sz="800" dirty="0" err="1" smtClean="0"/>
              <a:t>Giersch</a:t>
            </a:r>
            <a:r>
              <a:rPr lang="en-US" sz="800" dirty="0" smtClean="0"/>
              <a:t>,</a:t>
            </a:r>
            <a:br>
              <a:rPr lang="en-US" sz="800" dirty="0" smtClean="0"/>
            </a:br>
            <a:r>
              <a:rPr lang="en-US" sz="800" dirty="0" smtClean="0"/>
              <a:t>John George </a:t>
            </a:r>
            <a:r>
              <a:rPr lang="en-US" sz="800" dirty="0" err="1" smtClean="0"/>
              <a:t>Groen</a:t>
            </a:r>
            <a:r>
              <a:rPr lang="en-US" sz="800" dirty="0" smtClean="0"/>
              <a:t>,</a:t>
            </a:r>
            <a:br>
              <a:rPr lang="en-US" sz="800" dirty="0" smtClean="0"/>
            </a:br>
            <a:r>
              <a:rPr lang="en-US" sz="800" dirty="0" smtClean="0"/>
              <a:t>Abraham </a:t>
            </a:r>
            <a:r>
              <a:rPr lang="en-US" sz="800" dirty="0" err="1" smtClean="0"/>
              <a:t>Hasselberg</a:t>
            </a:r>
            <a:r>
              <a:rPr lang="en-US" sz="800" dirty="0" smtClean="0"/>
              <a:t>,</a:t>
            </a:r>
            <a:br>
              <a:rPr lang="en-US" sz="800" dirty="0" smtClean="0"/>
            </a:br>
            <a:r>
              <a:rPr lang="en-US" sz="800" dirty="0" err="1" smtClean="0">
                <a:hlinkClick r:id="rId3"/>
              </a:rPr>
              <a:t>Balthaser</a:t>
            </a:r>
            <a:r>
              <a:rPr lang="en-US" sz="800" dirty="0" smtClean="0">
                <a:hlinkClick r:id="rId3"/>
              </a:rPr>
              <a:t> </a:t>
            </a:r>
            <a:r>
              <a:rPr lang="en-US" sz="800" dirty="0" err="1" smtClean="0">
                <a:hlinkClick r:id="rId3"/>
              </a:rPr>
              <a:t>Hege</a:t>
            </a:r>
            <a:r>
              <a:rPr lang="en-US" sz="800" dirty="0" smtClean="0"/>
              <a:t>,</a:t>
            </a:r>
            <a:br>
              <a:rPr lang="en-US" sz="800" dirty="0" smtClean="0"/>
            </a:br>
            <a:r>
              <a:rPr lang="en-US" sz="800" dirty="0" smtClean="0"/>
              <a:t>Jacob </a:t>
            </a:r>
            <a:r>
              <a:rPr lang="en-US" sz="800" dirty="0" err="1" smtClean="0"/>
              <a:t>Heydecker</a:t>
            </a:r>
            <a:r>
              <a:rPr lang="en-US" sz="800" dirty="0" smtClean="0"/>
              <a:t>,</a:t>
            </a:r>
            <a:br>
              <a:rPr lang="en-US" sz="800" dirty="0" smtClean="0"/>
            </a:br>
            <a:r>
              <a:rPr lang="en-US" sz="800" dirty="0" smtClean="0">
                <a:hlinkClick r:id="rId4"/>
              </a:rPr>
              <a:t>John Henry </a:t>
            </a:r>
            <a:r>
              <a:rPr lang="en-US" sz="800" dirty="0" err="1" smtClean="0">
                <a:hlinkClick r:id="rId4"/>
              </a:rPr>
              <a:t>Herbst</a:t>
            </a:r>
            <a:r>
              <a:rPr lang="en-US" sz="800" dirty="0" smtClean="0"/>
              <a:t>,</a:t>
            </a:r>
            <a:br>
              <a:rPr lang="en-US" sz="800" dirty="0" smtClean="0"/>
            </a:br>
            <a:r>
              <a:rPr lang="en-US" sz="800" dirty="0" smtClean="0"/>
              <a:t>Samuel Herr,</a:t>
            </a:r>
            <a:br>
              <a:rPr lang="en-US" sz="800" dirty="0" smtClean="0"/>
            </a:br>
            <a:r>
              <a:rPr lang="en-US" sz="800" dirty="0" smtClean="0"/>
              <a:t>Jacob </a:t>
            </a:r>
            <a:r>
              <a:rPr lang="en-US" sz="800" dirty="0" err="1" smtClean="0"/>
              <a:t>Herrman</a:t>
            </a:r>
            <a:r>
              <a:rPr lang="en-US" sz="800" dirty="0" smtClean="0"/>
              <a:t>,</a:t>
            </a:r>
            <a:br>
              <a:rPr lang="en-US" sz="800" dirty="0" smtClean="0"/>
            </a:br>
            <a:r>
              <a:rPr lang="en-US" sz="800" dirty="0" smtClean="0"/>
              <a:t>John </a:t>
            </a:r>
            <a:r>
              <a:rPr lang="en-US" sz="800" dirty="0" err="1" smtClean="0"/>
              <a:t>Gottlob</a:t>
            </a:r>
            <a:r>
              <a:rPr lang="en-US" sz="800" dirty="0" smtClean="0"/>
              <a:t> Hoffman,</a:t>
            </a:r>
            <a:br>
              <a:rPr lang="en-US" sz="800" dirty="0" smtClean="0"/>
            </a:br>
            <a:r>
              <a:rPr lang="en-US" sz="800" dirty="0" smtClean="0"/>
              <a:t>Thomas Hoffman,</a:t>
            </a:r>
            <a:br>
              <a:rPr lang="en-US" sz="800" dirty="0" smtClean="0"/>
            </a:br>
            <a:r>
              <a:rPr lang="en-US" sz="800" dirty="0" smtClean="0"/>
              <a:t>Christian Henry </a:t>
            </a:r>
            <a:r>
              <a:rPr lang="en-US" sz="800" dirty="0" err="1" smtClean="0"/>
              <a:t>Hoepfner</a:t>
            </a:r>
            <a:r>
              <a:rPr lang="en-US" sz="800" dirty="0" smtClean="0"/>
              <a:t>,</a:t>
            </a:r>
            <a:br>
              <a:rPr lang="en-US" sz="800" dirty="0" smtClean="0"/>
            </a:br>
            <a:r>
              <a:rPr lang="en-US" sz="800" dirty="0" smtClean="0">
                <a:hlinkClick r:id="rId4"/>
              </a:rPr>
              <a:t>Eric </a:t>
            </a:r>
            <a:r>
              <a:rPr lang="en-US" sz="800" dirty="0" err="1" smtClean="0">
                <a:hlinkClick r:id="rId4"/>
              </a:rPr>
              <a:t>Ingebretsen</a:t>
            </a:r>
            <a:r>
              <a:rPr lang="en-US" sz="800" dirty="0" smtClean="0"/>
              <a:t>,</a:t>
            </a:r>
            <a:br>
              <a:rPr lang="en-US" sz="800" dirty="0" smtClean="0"/>
            </a:br>
            <a:r>
              <a:rPr lang="en-US" sz="800" b="1" dirty="0" smtClean="0">
                <a:solidFill>
                  <a:srgbClr val="FF0000"/>
                </a:solidFill>
              </a:rPr>
              <a:t>Andrew </a:t>
            </a:r>
            <a:r>
              <a:rPr lang="en-US" sz="800" b="1" dirty="0" err="1" smtClean="0">
                <a:solidFill>
                  <a:srgbClr val="FF0000"/>
                </a:solidFill>
              </a:rPr>
              <a:t>Jaencke</a:t>
            </a:r>
            <a:r>
              <a:rPr lang="en-US" sz="800" b="1" dirty="0" smtClean="0">
                <a:solidFill>
                  <a:srgbClr val="FF0000"/>
                </a:solidFill>
              </a:rPr>
              <a:t>,</a:t>
            </a:r>
          </a:p>
          <a:p>
            <a:r>
              <a:rPr lang="en-US" sz="800" dirty="0" smtClean="0"/>
              <a:t>John </a:t>
            </a:r>
            <a:r>
              <a:rPr lang="en-US" sz="800" dirty="0" err="1" smtClean="0"/>
              <a:t>Theobold</a:t>
            </a:r>
            <a:r>
              <a:rPr lang="en-US" sz="800" dirty="0" smtClean="0"/>
              <a:t> </a:t>
            </a:r>
            <a:r>
              <a:rPr lang="en-US" sz="800" dirty="0" err="1" smtClean="0"/>
              <a:t>Kornmann</a:t>
            </a:r>
            <a:r>
              <a:rPr lang="en-US" sz="800" dirty="0" smtClean="0"/>
              <a:t>,</a:t>
            </a:r>
            <a:br>
              <a:rPr lang="en-US" sz="800" dirty="0" smtClean="0"/>
            </a:br>
            <a:r>
              <a:rPr lang="en-US" sz="800" dirty="0" smtClean="0"/>
              <a:t>John Gottlieb Lange,</a:t>
            </a:r>
            <a:br>
              <a:rPr lang="en-US" sz="800" dirty="0" smtClean="0"/>
            </a:br>
            <a:r>
              <a:rPr lang="en-US" sz="800" dirty="0" smtClean="0"/>
              <a:t>John Samuel </a:t>
            </a:r>
            <a:r>
              <a:rPr lang="en-US" sz="800" dirty="0" err="1" smtClean="0"/>
              <a:t>Lauck</a:t>
            </a:r>
            <a:r>
              <a:rPr lang="en-US" sz="800" dirty="0" smtClean="0"/>
              <a:t>,</a:t>
            </a:r>
            <a:br>
              <a:rPr lang="en-US" sz="800" dirty="0" smtClean="0"/>
            </a:br>
            <a:r>
              <a:rPr lang="en-US" sz="800" dirty="0" smtClean="0"/>
              <a:t>Henry </a:t>
            </a:r>
            <a:r>
              <a:rPr lang="en-US" sz="800" dirty="0" err="1" smtClean="0"/>
              <a:t>Lindenmeyer</a:t>
            </a:r>
            <a:r>
              <a:rPr lang="en-US" sz="800" dirty="0" smtClean="0"/>
              <a:t>,</a:t>
            </a:r>
            <a:br>
              <a:rPr lang="en-US" sz="800" dirty="0" smtClean="0"/>
            </a:br>
            <a:r>
              <a:rPr lang="en-US" sz="800" dirty="0" smtClean="0"/>
              <a:t>Christian Henry </a:t>
            </a:r>
            <a:r>
              <a:rPr lang="en-US" sz="800" dirty="0" err="1" smtClean="0"/>
              <a:t>Loether</a:t>
            </a:r>
            <a:r>
              <a:rPr lang="en-US" sz="800" dirty="0" smtClean="0"/>
              <a:t>,</a:t>
            </a:r>
            <a:br>
              <a:rPr lang="en-US" sz="800" dirty="0" smtClean="0"/>
            </a:br>
            <a:r>
              <a:rPr lang="en-US" sz="800" dirty="0" smtClean="0"/>
              <a:t>Carl Ludwig,</a:t>
            </a:r>
            <a:br>
              <a:rPr lang="en-US" sz="800" dirty="0" smtClean="0"/>
            </a:br>
            <a:r>
              <a:rPr lang="en-US" sz="800" dirty="0" smtClean="0"/>
              <a:t>Jacob Lung,</a:t>
            </a:r>
            <a:br>
              <a:rPr lang="en-US" sz="800" dirty="0" smtClean="0"/>
            </a:br>
            <a:r>
              <a:rPr lang="en-US" sz="800" dirty="0" smtClean="0"/>
              <a:t>John George </a:t>
            </a:r>
            <a:r>
              <a:rPr lang="en-US" sz="800" dirty="0" err="1" smtClean="0"/>
              <a:t>Masner</a:t>
            </a:r>
            <a:r>
              <a:rPr lang="en-US" sz="800" dirty="0" smtClean="0"/>
              <a:t>,</a:t>
            </a:r>
            <a:br>
              <a:rPr lang="en-US" sz="800" dirty="0" smtClean="0"/>
            </a:br>
            <a:r>
              <a:rPr lang="en-US" sz="800" dirty="0" smtClean="0"/>
              <a:t>Christopher </a:t>
            </a:r>
            <a:r>
              <a:rPr lang="en-US" sz="800" dirty="0" err="1" smtClean="0"/>
              <a:t>Matthiesen</a:t>
            </a:r>
            <a:r>
              <a:rPr lang="en-US" sz="800" dirty="0" smtClean="0"/>
              <a:t>,</a:t>
            </a:r>
            <a:br>
              <a:rPr lang="en-US" sz="800" dirty="0" smtClean="0"/>
            </a:br>
            <a:r>
              <a:rPr lang="en-US" sz="800" dirty="0" smtClean="0"/>
              <a:t>Nichols </a:t>
            </a:r>
            <a:r>
              <a:rPr lang="en-US" sz="800" dirty="0" err="1" smtClean="0"/>
              <a:t>Matthiesen</a:t>
            </a:r>
            <a:r>
              <a:rPr lang="en-US" sz="800" dirty="0" smtClean="0"/>
              <a:t>, </a:t>
            </a:r>
            <a:br>
              <a:rPr lang="en-US" sz="800" dirty="0" smtClean="0"/>
            </a:br>
            <a:endParaRPr lang="en-US" sz="800" dirty="0"/>
          </a:p>
        </p:txBody>
      </p:sp>
      <p:sp>
        <p:nvSpPr>
          <p:cNvPr id="4" name="TextBox 3"/>
          <p:cNvSpPr txBox="1"/>
          <p:nvPr/>
        </p:nvSpPr>
        <p:spPr>
          <a:xfrm>
            <a:off x="4724400" y="228600"/>
            <a:ext cx="4191000" cy="6124754"/>
          </a:xfrm>
          <a:prstGeom prst="rect">
            <a:avLst/>
          </a:prstGeom>
          <a:noFill/>
        </p:spPr>
        <p:txBody>
          <a:bodyPr wrap="square" rtlCol="0">
            <a:spAutoFit/>
          </a:bodyPr>
          <a:lstStyle/>
          <a:p>
            <a:r>
              <a:rPr lang="en-US" sz="800" dirty="0" smtClean="0"/>
              <a:t/>
            </a:r>
            <a:br>
              <a:rPr lang="en-US" sz="800" dirty="0" smtClean="0"/>
            </a:br>
            <a:r>
              <a:rPr lang="en-US" sz="800" dirty="0" smtClean="0">
                <a:hlinkClick r:id="rId5"/>
              </a:rPr>
              <a:t>Christopher </a:t>
            </a:r>
            <a:r>
              <a:rPr lang="en-US" sz="800" dirty="0" err="1" smtClean="0">
                <a:hlinkClick r:id="rId5"/>
              </a:rPr>
              <a:t>Merkly</a:t>
            </a:r>
            <a:r>
              <a:rPr lang="en-US" sz="800" dirty="0" smtClean="0"/>
              <a:t>,</a:t>
            </a:r>
            <a:br>
              <a:rPr lang="en-US" sz="800" dirty="0" smtClean="0"/>
            </a:br>
            <a:r>
              <a:rPr lang="en-US" sz="800" dirty="0" smtClean="0"/>
              <a:t>Jacob Meyer,</a:t>
            </a:r>
            <a:br>
              <a:rPr lang="en-US" sz="800" dirty="0" smtClean="0"/>
            </a:br>
            <a:r>
              <a:rPr lang="en-US" sz="800" dirty="0" smtClean="0"/>
              <a:t>John Stephen Meyer,</a:t>
            </a:r>
            <a:br>
              <a:rPr lang="en-US" sz="800" dirty="0" smtClean="0"/>
            </a:br>
            <a:r>
              <a:rPr lang="en-US" sz="800" dirty="0" smtClean="0"/>
              <a:t>Philip Meyer,</a:t>
            </a:r>
            <a:br>
              <a:rPr lang="en-US" sz="800" dirty="0" smtClean="0"/>
            </a:br>
            <a:r>
              <a:rPr lang="en-US" sz="800" dirty="0" smtClean="0"/>
              <a:t>John </a:t>
            </a:r>
            <a:r>
              <a:rPr lang="en-US" sz="800" dirty="0" err="1" smtClean="0"/>
              <a:t>Muensch</a:t>
            </a:r>
            <a:r>
              <a:rPr lang="en-US" sz="800" dirty="0" smtClean="0"/>
              <a:t>,</a:t>
            </a:r>
            <a:br>
              <a:rPr lang="en-US" sz="800" dirty="0" smtClean="0"/>
            </a:br>
            <a:r>
              <a:rPr lang="en-US" sz="800" dirty="0" smtClean="0">
                <a:hlinkClick r:id="rId5"/>
              </a:rPr>
              <a:t>Melchior Muenster</a:t>
            </a:r>
            <a:r>
              <a:rPr lang="en-US" sz="800" dirty="0" smtClean="0"/>
              <a:t>,</a:t>
            </a:r>
            <a:br>
              <a:rPr lang="en-US" sz="800" dirty="0" smtClean="0"/>
            </a:br>
            <a:r>
              <a:rPr lang="en-US" sz="800" dirty="0" smtClean="0"/>
              <a:t>John Jacob Nagle,</a:t>
            </a:r>
            <a:br>
              <a:rPr lang="en-US" sz="800" dirty="0" smtClean="0"/>
            </a:br>
            <a:r>
              <a:rPr lang="en-US" sz="800" dirty="0" smtClean="0"/>
              <a:t>------- </a:t>
            </a:r>
            <a:r>
              <a:rPr lang="en-US" sz="800" dirty="0" err="1" smtClean="0"/>
              <a:t>Neilhock</a:t>
            </a:r>
            <a:r>
              <a:rPr lang="en-US" sz="800" dirty="0" smtClean="0"/>
              <a:t>,</a:t>
            </a:r>
            <a:br>
              <a:rPr lang="en-US" sz="800" dirty="0" smtClean="0"/>
            </a:br>
            <a:r>
              <a:rPr lang="en-US" sz="800" dirty="0" smtClean="0"/>
              <a:t>John Michael </a:t>
            </a:r>
            <a:r>
              <a:rPr lang="en-US" sz="800" dirty="0" err="1" smtClean="0"/>
              <a:t>Odenwald</a:t>
            </a:r>
            <a:r>
              <a:rPr lang="en-US" sz="800" dirty="0" smtClean="0"/>
              <a:t>,</a:t>
            </a:r>
            <a:br>
              <a:rPr lang="en-US" sz="800" dirty="0" smtClean="0"/>
            </a:br>
            <a:r>
              <a:rPr lang="en-US" sz="800" dirty="0" smtClean="0"/>
              <a:t>John Matthew Otto,</a:t>
            </a:r>
            <a:br>
              <a:rPr lang="en-US" sz="800" dirty="0" smtClean="0"/>
            </a:br>
            <a:r>
              <a:rPr lang="en-US" sz="800" dirty="0" smtClean="0"/>
              <a:t>John </a:t>
            </a:r>
            <a:r>
              <a:rPr lang="en-US" sz="800" dirty="0" err="1" smtClean="0"/>
              <a:t>Ortlieb</a:t>
            </a:r>
            <a:r>
              <a:rPr lang="en-US" sz="800" dirty="0" smtClean="0"/>
              <a:t>,</a:t>
            </a:r>
            <a:br>
              <a:rPr lang="en-US" sz="800" dirty="0" smtClean="0"/>
            </a:br>
            <a:r>
              <a:rPr lang="en-US" sz="800" dirty="0" smtClean="0"/>
              <a:t>Peter J. Pell,</a:t>
            </a:r>
            <a:br>
              <a:rPr lang="en-US" sz="800" dirty="0" smtClean="0"/>
            </a:br>
            <a:r>
              <a:rPr lang="en-US" sz="800" dirty="0" smtClean="0"/>
              <a:t>Hans Peterson,</a:t>
            </a:r>
            <a:br>
              <a:rPr lang="en-US" sz="800" dirty="0" smtClean="0"/>
            </a:br>
            <a:r>
              <a:rPr lang="en-US" sz="800" dirty="0" smtClean="0">
                <a:hlinkClick r:id="rId5"/>
              </a:rPr>
              <a:t>Frederick Jacob </a:t>
            </a:r>
            <a:r>
              <a:rPr lang="en-US" sz="800" dirty="0" err="1" smtClean="0">
                <a:hlinkClick r:id="rId5"/>
              </a:rPr>
              <a:t>Pfeil</a:t>
            </a:r>
            <a:r>
              <a:rPr lang="en-US" sz="800" dirty="0" smtClean="0"/>
              <a:t>,</a:t>
            </a:r>
            <a:br>
              <a:rPr lang="en-US" sz="800" dirty="0" smtClean="0"/>
            </a:br>
            <a:r>
              <a:rPr lang="en-US" sz="800" dirty="0" smtClean="0"/>
              <a:t>John Michael </a:t>
            </a:r>
            <a:r>
              <a:rPr lang="en-US" sz="800" dirty="0" err="1" smtClean="0"/>
              <a:t>Pitzman</a:t>
            </a:r>
            <a:r>
              <a:rPr lang="en-US" sz="800" dirty="0" smtClean="0"/>
              <a:t>,</a:t>
            </a:r>
            <a:br>
              <a:rPr lang="en-US" sz="800" dirty="0" smtClean="0"/>
            </a:br>
            <a:r>
              <a:rPr lang="en-US" sz="800" dirty="0" smtClean="0"/>
              <a:t>Jacob </a:t>
            </a:r>
            <a:r>
              <a:rPr lang="en-US" sz="800" dirty="0" err="1" smtClean="0"/>
              <a:t>Priessing</a:t>
            </a:r>
            <a:r>
              <a:rPr lang="en-US" sz="800" dirty="0" smtClean="0"/>
              <a:t>,</a:t>
            </a:r>
            <a:br>
              <a:rPr lang="en-US" sz="800" dirty="0" smtClean="0"/>
            </a:br>
            <a:r>
              <a:rPr lang="en-US" sz="800" dirty="0" smtClean="0"/>
              <a:t>John Henry </a:t>
            </a:r>
            <a:r>
              <a:rPr lang="en-US" sz="800" dirty="0" err="1" smtClean="0"/>
              <a:t>Richling</a:t>
            </a:r>
            <a:r>
              <a:rPr lang="en-US" sz="800" dirty="0" smtClean="0"/>
              <a:t>,</a:t>
            </a:r>
            <a:br>
              <a:rPr lang="en-US" sz="800" dirty="0" smtClean="0"/>
            </a:br>
            <a:r>
              <a:rPr lang="en-US" sz="800" dirty="0" smtClean="0">
                <a:hlinkClick r:id="rId6"/>
              </a:rPr>
              <a:t>John Richter</a:t>
            </a:r>
            <a:r>
              <a:rPr lang="en-US" sz="800" dirty="0" smtClean="0"/>
              <a:t>,</a:t>
            </a:r>
            <a:br>
              <a:rPr lang="en-US" sz="800" dirty="0" smtClean="0"/>
            </a:br>
            <a:r>
              <a:rPr lang="en-US" sz="800" dirty="0" smtClean="0"/>
              <a:t>Godfrey </a:t>
            </a:r>
            <a:r>
              <a:rPr lang="en-US" sz="800" dirty="0" err="1" smtClean="0"/>
              <a:t>Roesler</a:t>
            </a:r>
            <a:r>
              <a:rPr lang="en-US" sz="800" dirty="0" smtClean="0"/>
              <a:t>,</a:t>
            </a:r>
            <a:br>
              <a:rPr lang="en-US" sz="800" dirty="0" smtClean="0"/>
            </a:br>
            <a:r>
              <a:rPr lang="en-US" sz="800" dirty="0" smtClean="0"/>
              <a:t>Daniel </a:t>
            </a:r>
            <a:r>
              <a:rPr lang="en-US" sz="800" dirty="0" err="1" smtClean="0"/>
              <a:t>Ruenger</a:t>
            </a:r>
            <a:r>
              <a:rPr lang="en-US" sz="800" dirty="0" smtClean="0"/>
              <a:t>,</a:t>
            </a:r>
            <a:br>
              <a:rPr lang="en-US" sz="800" dirty="0" smtClean="0"/>
            </a:br>
            <a:r>
              <a:rPr lang="en-US" sz="800" dirty="0" smtClean="0"/>
              <a:t>Michael </a:t>
            </a:r>
            <a:r>
              <a:rPr lang="en-US" sz="800" dirty="0" err="1" smtClean="0"/>
              <a:t>Sauter</a:t>
            </a:r>
            <a:r>
              <a:rPr lang="en-US" sz="800" dirty="0" smtClean="0"/>
              <a:t>,</a:t>
            </a:r>
            <a:br>
              <a:rPr lang="en-US" sz="800" dirty="0" smtClean="0"/>
            </a:br>
            <a:r>
              <a:rPr lang="en-US" sz="800" dirty="0" smtClean="0"/>
              <a:t>Paul Jansen </a:t>
            </a:r>
            <a:r>
              <a:rPr lang="en-US" sz="800" dirty="0" err="1" smtClean="0"/>
              <a:t>Sherbeck</a:t>
            </a:r>
            <a:r>
              <a:rPr lang="en-US" sz="800" dirty="0" smtClean="0"/>
              <a:t>,</a:t>
            </a:r>
            <a:br>
              <a:rPr lang="en-US" sz="800" dirty="0" smtClean="0"/>
            </a:br>
            <a:r>
              <a:rPr lang="en-US" sz="800" dirty="0" smtClean="0"/>
              <a:t>Henry Schoen,</a:t>
            </a:r>
            <a:br>
              <a:rPr lang="en-US" sz="800" dirty="0" smtClean="0"/>
            </a:br>
            <a:r>
              <a:rPr lang="en-US" sz="800" dirty="0" smtClean="0"/>
              <a:t>George </a:t>
            </a:r>
            <a:r>
              <a:rPr lang="en-US" sz="800" dirty="0" err="1" smtClean="0"/>
              <a:t>Schweiger</a:t>
            </a:r>
            <a:r>
              <a:rPr lang="en-US" sz="800" dirty="0" smtClean="0"/>
              <a:t>,</a:t>
            </a:r>
            <a:br>
              <a:rPr lang="en-US" sz="800" dirty="0" smtClean="0"/>
            </a:br>
            <a:r>
              <a:rPr lang="en-US" sz="800" dirty="0" smtClean="0"/>
              <a:t>Christian Schwartz,</a:t>
            </a:r>
            <a:br>
              <a:rPr lang="en-US" sz="800" dirty="0" smtClean="0"/>
            </a:br>
            <a:r>
              <a:rPr lang="en-US" sz="800" dirty="0" smtClean="0"/>
              <a:t>Gottfried Schwartz,</a:t>
            </a:r>
            <a:br>
              <a:rPr lang="en-US" sz="800" dirty="0" smtClean="0"/>
            </a:br>
            <a:r>
              <a:rPr lang="en-US" sz="800" dirty="0" smtClean="0"/>
              <a:t>Abraham Strauss,</a:t>
            </a:r>
            <a:br>
              <a:rPr lang="en-US" sz="800" dirty="0" smtClean="0"/>
            </a:br>
            <a:r>
              <a:rPr lang="en-US" sz="800" dirty="0" smtClean="0"/>
              <a:t>John Daniel </a:t>
            </a:r>
            <a:r>
              <a:rPr lang="en-US" sz="800" dirty="0" err="1" smtClean="0"/>
              <a:t>Sydrich</a:t>
            </a:r>
            <a:r>
              <a:rPr lang="en-US" sz="800" dirty="0" smtClean="0"/>
              <a:t>,</a:t>
            </a:r>
            <a:br>
              <a:rPr lang="en-US" sz="800" dirty="0" smtClean="0"/>
            </a:br>
            <a:r>
              <a:rPr lang="en-US" sz="800" dirty="0" smtClean="0"/>
              <a:t>------- </a:t>
            </a:r>
            <a:r>
              <a:rPr lang="en-US" sz="800" dirty="0" err="1" smtClean="0"/>
              <a:t>Theodorus</a:t>
            </a:r>
            <a:r>
              <a:rPr lang="en-US" sz="800" dirty="0" smtClean="0"/>
              <a:t>,</a:t>
            </a:r>
            <a:br>
              <a:rPr lang="en-US" sz="800" dirty="0" smtClean="0"/>
            </a:br>
            <a:r>
              <a:rPr lang="en-US" sz="800" dirty="0" smtClean="0"/>
              <a:t>John Andrew </a:t>
            </a:r>
            <a:r>
              <a:rPr lang="en-US" sz="800" dirty="0" err="1" smtClean="0"/>
              <a:t>Wagenseil</a:t>
            </a:r>
            <a:r>
              <a:rPr lang="en-US" sz="800" dirty="0" smtClean="0"/>
              <a:t>,</a:t>
            </a:r>
            <a:br>
              <a:rPr lang="en-US" sz="800" dirty="0" smtClean="0"/>
            </a:br>
            <a:r>
              <a:rPr lang="en-US" sz="800" dirty="0" smtClean="0"/>
              <a:t>Andrew Weber.</a:t>
            </a:r>
          </a:p>
          <a:p>
            <a:r>
              <a:rPr lang="en-US" sz="800" dirty="0" smtClean="0"/>
              <a:t>FROM ZEYST.</a:t>
            </a:r>
          </a:p>
          <a:p>
            <a:r>
              <a:rPr lang="en-US" sz="800" dirty="0" smtClean="0"/>
              <a:t>Christopher </a:t>
            </a:r>
            <a:r>
              <a:rPr lang="en-US" sz="800" dirty="0" err="1" smtClean="0"/>
              <a:t>Feldhausen</a:t>
            </a:r>
            <a:r>
              <a:rPr lang="en-US" sz="800" dirty="0" smtClean="0"/>
              <a:t>,</a:t>
            </a:r>
            <a:br>
              <a:rPr lang="en-US" sz="800" dirty="0" smtClean="0"/>
            </a:br>
            <a:r>
              <a:rPr lang="en-US" sz="800" dirty="0" smtClean="0"/>
              <a:t>John Christian </a:t>
            </a:r>
            <a:r>
              <a:rPr lang="en-US" sz="800" dirty="0" err="1" smtClean="0"/>
              <a:t>Haensel</a:t>
            </a:r>
            <a:r>
              <a:rPr lang="en-US" sz="800" dirty="0" smtClean="0"/>
              <a:t>,</a:t>
            </a:r>
            <a:br>
              <a:rPr lang="en-US" sz="800" dirty="0" smtClean="0"/>
            </a:br>
            <a:r>
              <a:rPr lang="en-US" sz="800" dirty="0" smtClean="0"/>
              <a:t>Paul </a:t>
            </a:r>
            <a:r>
              <a:rPr lang="en-US" sz="800" dirty="0" err="1" smtClean="0"/>
              <a:t>Hennig</a:t>
            </a:r>
            <a:r>
              <a:rPr lang="en-US" sz="800" dirty="0" smtClean="0"/>
              <a:t>,</a:t>
            </a:r>
            <a:br>
              <a:rPr lang="en-US" sz="800" dirty="0" smtClean="0"/>
            </a:br>
            <a:r>
              <a:rPr lang="en-US" sz="800" dirty="0" smtClean="0"/>
              <a:t>Henry </a:t>
            </a:r>
            <a:r>
              <a:rPr lang="en-US" sz="800" dirty="0" err="1" smtClean="0"/>
              <a:t>Gerstberger</a:t>
            </a:r>
            <a:r>
              <a:rPr lang="en-US" sz="800" dirty="0" smtClean="0"/>
              <a:t>,</a:t>
            </a:r>
            <a:br>
              <a:rPr lang="en-US" sz="800" dirty="0" smtClean="0"/>
            </a:br>
            <a:r>
              <a:rPr lang="en-US" sz="800" dirty="0" smtClean="0"/>
              <a:t>Andrew Gross,</a:t>
            </a:r>
            <a:br>
              <a:rPr lang="en-US" sz="800" dirty="0" smtClean="0"/>
            </a:br>
            <a:r>
              <a:rPr lang="en-US" sz="800" dirty="0" smtClean="0"/>
              <a:t>John Henry Merck,</a:t>
            </a:r>
            <a:br>
              <a:rPr lang="en-US" sz="800" dirty="0" smtClean="0"/>
            </a:br>
            <a:r>
              <a:rPr lang="en-US" sz="800" dirty="0" smtClean="0"/>
              <a:t>Martin Presser,</a:t>
            </a:r>
            <a:br>
              <a:rPr lang="en-US" sz="800" dirty="0" smtClean="0"/>
            </a:br>
            <a:r>
              <a:rPr lang="en-US" sz="800" dirty="0" smtClean="0">
                <a:hlinkClick r:id="rId7"/>
              </a:rPr>
              <a:t>Paul Christian </a:t>
            </a:r>
            <a:r>
              <a:rPr lang="en-US" sz="800" dirty="0" err="1" smtClean="0">
                <a:hlinkClick r:id="rId7"/>
              </a:rPr>
              <a:t>Stauber</a:t>
            </a:r>
            <a:r>
              <a:rPr lang="en-US" sz="800" dirty="0" smtClean="0"/>
              <a:t>,</a:t>
            </a:r>
            <a:br>
              <a:rPr lang="en-US" sz="800" dirty="0" smtClean="0"/>
            </a:br>
            <a:r>
              <a:rPr lang="en-US" sz="800" dirty="0" smtClean="0"/>
              <a:t>John Thomas,</a:t>
            </a:r>
            <a:br>
              <a:rPr lang="en-US" sz="800" dirty="0" smtClean="0"/>
            </a:br>
            <a:r>
              <a:rPr lang="en-US" sz="800" dirty="0" smtClean="0"/>
              <a:t>London (a negro from London),</a:t>
            </a:r>
            <a:br>
              <a:rPr lang="en-US" sz="800" dirty="0" smtClean="0"/>
            </a:br>
            <a:r>
              <a:rPr lang="en-US" sz="800" dirty="0" smtClean="0"/>
              <a:t>Frederick Emmanuel </a:t>
            </a:r>
            <a:r>
              <a:rPr lang="en-US" sz="800" dirty="0" err="1" smtClean="0"/>
              <a:t>Herrman</a:t>
            </a:r>
            <a:r>
              <a:rPr lang="en-US" sz="800" dirty="0" smtClean="0"/>
              <a:t>,</a:t>
            </a:r>
            <a:br>
              <a:rPr lang="en-US" sz="800" dirty="0" smtClean="0"/>
            </a:br>
            <a:r>
              <a:rPr lang="en-US" sz="800" dirty="0" smtClean="0"/>
              <a:t>Susan Maria </a:t>
            </a:r>
            <a:r>
              <a:rPr lang="en-US" sz="800" dirty="0" err="1" smtClean="0"/>
              <a:t>Herrman</a:t>
            </a:r>
            <a:r>
              <a:rPr lang="en-US" sz="800" dirty="0" smtClean="0"/>
              <a:t>,</a:t>
            </a:r>
            <a:br>
              <a:rPr lang="en-US" sz="800" dirty="0" smtClean="0"/>
            </a:br>
            <a:r>
              <a:rPr lang="en-US" sz="800" dirty="0" smtClean="0">
                <a:hlinkClick r:id="rId6"/>
              </a:rPr>
              <a:t>Francis </a:t>
            </a:r>
            <a:r>
              <a:rPr lang="en-US" sz="800" dirty="0" err="1" smtClean="0">
                <a:hlinkClick r:id="rId6"/>
              </a:rPr>
              <a:t>Steup</a:t>
            </a:r>
            <a:r>
              <a:rPr lang="en-US" sz="800" dirty="0" smtClean="0"/>
              <a:t>,</a:t>
            </a:r>
            <a:br>
              <a:rPr lang="en-US" sz="800" dirty="0" smtClean="0"/>
            </a:br>
            <a:r>
              <a:rPr lang="en-US" sz="800" dirty="0" smtClean="0"/>
              <a:t>Sophia </a:t>
            </a:r>
            <a:r>
              <a:rPr lang="en-US" sz="800" dirty="0" err="1" smtClean="0"/>
              <a:t>Steup</a:t>
            </a:r>
            <a:r>
              <a:rPr lang="en-US" sz="800" dirty="0" smtClean="0"/>
              <a:t>.</a:t>
            </a:r>
          </a:p>
          <a:p>
            <a:r>
              <a:rPr lang="en-US" sz="800" dirty="0" smtClean="0"/>
              <a:t>In July, thirty of these single </a:t>
            </a:r>
            <a:r>
              <a:rPr lang="en-US" sz="800" dirty="0" err="1" smtClean="0"/>
              <a:t>brethern</a:t>
            </a:r>
            <a:r>
              <a:rPr lang="en-US" sz="800" dirty="0" smtClean="0"/>
              <a:t> were sent up to Christian's Springs, in charge of John </a:t>
            </a:r>
            <a:r>
              <a:rPr lang="en-US" sz="800" dirty="0" err="1" smtClean="0"/>
              <a:t>Gottlob</a:t>
            </a:r>
            <a:r>
              <a:rPr lang="en-US" sz="800" dirty="0" smtClean="0"/>
              <a:t> Hoffman.</a:t>
            </a:r>
            <a:endParaRPr lang="en-US" sz="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2800" dirty="0" smtClean="0"/>
              <a:t>Michael </a:t>
            </a:r>
            <a:r>
              <a:rPr lang="en-US" sz="2800" dirty="0" err="1" smtClean="0"/>
              <a:t>Yankey</a:t>
            </a:r>
            <a:r>
              <a:rPr lang="en-US" sz="2800" dirty="0" smtClean="0"/>
              <a:t> b. 1775 –</a:t>
            </a:r>
            <a:br>
              <a:rPr lang="en-US" sz="2800" dirty="0" smtClean="0"/>
            </a:br>
            <a:r>
              <a:rPr lang="en-US" sz="2000" dirty="0" smtClean="0"/>
              <a:t>www.wikitree.com/wiki/Yankey-8</a:t>
            </a:r>
            <a:r>
              <a:rPr lang="en-US" sz="2800" dirty="0" smtClean="0"/>
              <a:t/>
            </a:r>
            <a:br>
              <a:rPr lang="en-US" sz="2800" dirty="0" smtClean="0"/>
            </a:br>
            <a:r>
              <a:rPr lang="en-US" sz="2800" dirty="0" smtClean="0"/>
              <a:t> </a:t>
            </a:r>
            <a:endParaRPr lang="en-US" sz="2800" dirty="0"/>
          </a:p>
        </p:txBody>
      </p:sp>
      <p:sp>
        <p:nvSpPr>
          <p:cNvPr id="3" name="TextBox 2"/>
          <p:cNvSpPr txBox="1"/>
          <p:nvPr/>
        </p:nvSpPr>
        <p:spPr>
          <a:xfrm>
            <a:off x="381000" y="762000"/>
            <a:ext cx="8610600" cy="5186035"/>
          </a:xfrm>
          <a:prstGeom prst="rect">
            <a:avLst/>
          </a:prstGeom>
          <a:noFill/>
        </p:spPr>
        <p:txBody>
          <a:bodyPr wrap="square" rtlCol="0">
            <a:spAutoFit/>
          </a:bodyPr>
          <a:lstStyle/>
          <a:p>
            <a:r>
              <a:rPr lang="en-US" sz="1100" b="1" dirty="0" smtClean="0"/>
              <a:t>Biography</a:t>
            </a:r>
          </a:p>
          <a:p>
            <a:r>
              <a:rPr lang="en-US" sz="1100" dirty="0" smtClean="0"/>
              <a:t>(From a letter to Fran </a:t>
            </a:r>
            <a:r>
              <a:rPr lang="en-US" sz="1100" dirty="0" err="1" smtClean="0"/>
              <a:t>Ganard</a:t>
            </a:r>
            <a:r>
              <a:rPr lang="en-US" sz="1100" dirty="0" smtClean="0"/>
              <a:t> from Gerald Wayne </a:t>
            </a:r>
            <a:r>
              <a:rPr lang="en-US" sz="1100" dirty="0" err="1" smtClean="0"/>
              <a:t>Yankie</a:t>
            </a:r>
            <a:r>
              <a:rPr lang="en-US" sz="1100" dirty="0" smtClean="0"/>
              <a:t>) October 2004. Some time ago we talked about the Andrew </a:t>
            </a:r>
            <a:r>
              <a:rPr lang="en-US" sz="1100" dirty="0" err="1" smtClean="0"/>
              <a:t>Jaencke</a:t>
            </a:r>
            <a:r>
              <a:rPr lang="en-US" sz="1100" dirty="0" smtClean="0"/>
              <a:t> that arrived in NY on the Moravian ship Irene, June 22, 1750. Many in our family suspect that this Andrew </a:t>
            </a:r>
            <a:r>
              <a:rPr lang="en-US" sz="1100" dirty="0" err="1" smtClean="0"/>
              <a:t>Jaencke</a:t>
            </a:r>
            <a:r>
              <a:rPr lang="en-US" sz="1100" dirty="0" smtClean="0"/>
              <a:t> is the beginning of the </a:t>
            </a:r>
            <a:r>
              <a:rPr lang="en-US" sz="1100" dirty="0" err="1" smtClean="0"/>
              <a:t>Yankey</a:t>
            </a:r>
            <a:r>
              <a:rPr lang="en-US" sz="1100" dirty="0" smtClean="0"/>
              <a:t> family in America but this has not been proven. There is no proven connection of Andrew </a:t>
            </a:r>
            <a:r>
              <a:rPr lang="en-US" sz="1100" dirty="0" err="1" smtClean="0"/>
              <a:t>Jaencke</a:t>
            </a:r>
            <a:r>
              <a:rPr lang="en-US" sz="1100" dirty="0" smtClean="0"/>
              <a:t> to the Michael </a:t>
            </a:r>
            <a:r>
              <a:rPr lang="en-US" sz="1100" dirty="0" err="1" smtClean="0"/>
              <a:t>Yankey</a:t>
            </a:r>
            <a:r>
              <a:rPr lang="en-US" sz="1100" dirty="0" smtClean="0"/>
              <a:t> (1st) from Rockingham Co. Virginia, more research in required. What we do know, Michael </a:t>
            </a:r>
            <a:r>
              <a:rPr lang="en-US" sz="1100" dirty="0" err="1" smtClean="0"/>
              <a:t>Yankey</a:t>
            </a:r>
            <a:r>
              <a:rPr lang="en-US" sz="1100" dirty="0" smtClean="0"/>
              <a:t> (1st), son of John </a:t>
            </a:r>
            <a:r>
              <a:rPr lang="en-US" sz="1100" dirty="0" err="1" smtClean="0"/>
              <a:t>Yankey</a:t>
            </a:r>
            <a:r>
              <a:rPr lang="en-US" sz="1100" dirty="0" smtClean="0"/>
              <a:t>, was born in Virginia c. 1775. Michael </a:t>
            </a:r>
            <a:r>
              <a:rPr lang="en-US" sz="1100" dirty="0" err="1" smtClean="0"/>
              <a:t>Yankey</a:t>
            </a:r>
            <a:r>
              <a:rPr lang="en-US" sz="1100" dirty="0" smtClean="0"/>
              <a:t> (1st) had two brothers, Jacob </a:t>
            </a:r>
            <a:r>
              <a:rPr lang="en-US" sz="1100" dirty="0" err="1" smtClean="0"/>
              <a:t>Yankey</a:t>
            </a:r>
            <a:r>
              <a:rPr lang="en-US" sz="1100" dirty="0" smtClean="0"/>
              <a:t>, about two years older, born c. 1773, and Andrew </a:t>
            </a:r>
            <a:r>
              <a:rPr lang="en-US" sz="1100" dirty="0" err="1" smtClean="0"/>
              <a:t>Yankey</a:t>
            </a:r>
            <a:r>
              <a:rPr lang="en-US" sz="1100" dirty="0" smtClean="0"/>
              <a:t>, the same age as Michael (twins??). It seems that John </a:t>
            </a:r>
            <a:r>
              <a:rPr lang="en-US" sz="1100" dirty="0" err="1" smtClean="0"/>
              <a:t>Yankey</a:t>
            </a:r>
            <a:r>
              <a:rPr lang="en-US" sz="1100" dirty="0" smtClean="0"/>
              <a:t> either died or for some other reason was unable to care for his young boys Michael, Andrew and Jacob. The records show that Michael and Andrew were both 8 years old, Jacob was 10 years old and on December 25, 1783, all three boys were "bound out" (assigned to foster families) per instructions of the Shenandoah County Circuit Court at the County Seat in Woodstock, Virginia, "until the age of 14". In 1791, Michael </a:t>
            </a:r>
            <a:r>
              <a:rPr lang="en-US" sz="1100" dirty="0" err="1" smtClean="0"/>
              <a:t>Yankey</a:t>
            </a:r>
            <a:r>
              <a:rPr lang="en-US" sz="1100" dirty="0" smtClean="0"/>
              <a:t> was "conformed" into the Pine Church (Lutheran Church) in Shenandoah County, Virginia. Michael </a:t>
            </a:r>
            <a:r>
              <a:rPr lang="en-US" sz="1100" dirty="0" err="1" smtClean="0"/>
              <a:t>Yankey</a:t>
            </a:r>
            <a:r>
              <a:rPr lang="en-US" sz="1100" dirty="0" smtClean="0"/>
              <a:t> married Magdalene </a:t>
            </a:r>
            <a:r>
              <a:rPr lang="en-US" sz="1100" dirty="0" err="1" smtClean="0"/>
              <a:t>Hottinger</a:t>
            </a:r>
            <a:r>
              <a:rPr lang="en-US" sz="1100" dirty="0" smtClean="0"/>
              <a:t> (Daughter of Conrad </a:t>
            </a:r>
            <a:r>
              <a:rPr lang="en-US" sz="1100" dirty="0" err="1" smtClean="0"/>
              <a:t>Hottinger</a:t>
            </a:r>
            <a:r>
              <a:rPr lang="en-US" sz="1100" dirty="0" smtClean="0"/>
              <a:t> and Mary Catherine </a:t>
            </a:r>
            <a:r>
              <a:rPr lang="en-US" sz="1100" dirty="0" err="1" smtClean="0"/>
              <a:t>Kutz</a:t>
            </a:r>
            <a:r>
              <a:rPr lang="en-US" sz="1100" dirty="0" smtClean="0"/>
              <a:t> </a:t>
            </a:r>
            <a:r>
              <a:rPr lang="en-US" sz="1100" dirty="0" err="1" smtClean="0"/>
              <a:t>Hottinger</a:t>
            </a:r>
            <a:r>
              <a:rPr lang="en-US" sz="1100" dirty="0" smtClean="0"/>
              <a:t>) on July 20, 1793 in Rockingham Co. Virginia. Children of Michael and Magdalene </a:t>
            </a:r>
            <a:r>
              <a:rPr lang="en-US" sz="1100" dirty="0" err="1" smtClean="0"/>
              <a:t>Hottinger</a:t>
            </a:r>
            <a:r>
              <a:rPr lang="en-US" sz="1100" dirty="0" smtClean="0"/>
              <a:t> </a:t>
            </a:r>
            <a:r>
              <a:rPr lang="en-US" sz="1100" dirty="0" err="1" smtClean="0"/>
              <a:t>Yankey</a:t>
            </a:r>
            <a:r>
              <a:rPr lang="en-US" sz="1100" dirty="0" smtClean="0"/>
              <a:t> (four sons and six daughters) Jacob </a:t>
            </a:r>
            <a:r>
              <a:rPr lang="en-US" sz="1100" dirty="0" err="1" smtClean="0"/>
              <a:t>Yankey</a:t>
            </a:r>
            <a:r>
              <a:rPr lang="en-US" sz="1100" dirty="0" smtClean="0"/>
              <a:t>------------Lived and raised family in Rockingham Co. VA Lydia </a:t>
            </a:r>
            <a:r>
              <a:rPr lang="en-US" sz="1100" dirty="0" err="1" smtClean="0"/>
              <a:t>Yankey</a:t>
            </a:r>
            <a:r>
              <a:rPr lang="en-US" sz="1100" dirty="0" smtClean="0"/>
              <a:t>-------------Lived and raised family in Rockingham Co. VA Michael </a:t>
            </a:r>
            <a:r>
              <a:rPr lang="en-US" sz="1100" dirty="0" err="1" smtClean="0"/>
              <a:t>Yankey</a:t>
            </a:r>
            <a:r>
              <a:rPr lang="en-US" sz="1100" dirty="0" smtClean="0"/>
              <a:t>, Jr.-----Started family in VA, moved to Franklin Township, Adams Co. Ohio William A. </a:t>
            </a:r>
            <a:r>
              <a:rPr lang="en-US" sz="1100" dirty="0" err="1" smtClean="0"/>
              <a:t>Yankey</a:t>
            </a:r>
            <a:r>
              <a:rPr lang="en-US" sz="1100" dirty="0" smtClean="0"/>
              <a:t> ------Moved to Yazoo Co., Mississippi, raised family. Catherine </a:t>
            </a:r>
            <a:r>
              <a:rPr lang="en-US" sz="1100" dirty="0" err="1" smtClean="0"/>
              <a:t>Yankey</a:t>
            </a:r>
            <a:r>
              <a:rPr lang="en-US" sz="1100" dirty="0" smtClean="0"/>
              <a:t>-------Lived in VA. Jonathan </a:t>
            </a:r>
            <a:r>
              <a:rPr lang="en-US" sz="1100" dirty="0" err="1" smtClean="0"/>
              <a:t>Yankey</a:t>
            </a:r>
            <a:r>
              <a:rPr lang="en-US" sz="1100" dirty="0" smtClean="0"/>
              <a:t>--------Moved to Adams Co. Ohio, Married Sarah Armstrong (1), Married Elizabeth Lawrence (2) Mary (Polly) </a:t>
            </a:r>
            <a:r>
              <a:rPr lang="en-US" sz="1100" dirty="0" err="1" smtClean="0"/>
              <a:t>Yankey</a:t>
            </a:r>
            <a:r>
              <a:rPr lang="en-US" sz="1100" dirty="0" smtClean="0"/>
              <a:t>----Lived in VA. Phoebe </a:t>
            </a:r>
            <a:r>
              <a:rPr lang="en-US" sz="1100" dirty="0" err="1" smtClean="0"/>
              <a:t>Yankey</a:t>
            </a:r>
            <a:r>
              <a:rPr lang="en-US" sz="1100" dirty="0" smtClean="0"/>
              <a:t>----------Lived in VA. Malinda </a:t>
            </a:r>
            <a:r>
              <a:rPr lang="en-US" sz="1100" dirty="0" err="1" smtClean="0"/>
              <a:t>Yankey</a:t>
            </a:r>
            <a:r>
              <a:rPr lang="en-US" sz="1100" dirty="0" smtClean="0"/>
              <a:t>----------Lived in VA. </a:t>
            </a:r>
            <a:r>
              <a:rPr lang="en-US" sz="1100" dirty="0" err="1" smtClean="0"/>
              <a:t>Asenith</a:t>
            </a:r>
            <a:r>
              <a:rPr lang="en-US" sz="1100" dirty="0" smtClean="0"/>
              <a:t> </a:t>
            </a:r>
            <a:r>
              <a:rPr lang="en-US" sz="1100" dirty="0" err="1" smtClean="0"/>
              <a:t>Yankey</a:t>
            </a:r>
            <a:r>
              <a:rPr lang="en-US" sz="1100" dirty="0" smtClean="0"/>
              <a:t>----------Moved to Adams Co. Ohio married John Harter, both buried in Franklin </a:t>
            </a:r>
            <a:r>
              <a:rPr lang="en-US" sz="1100" dirty="0" err="1" smtClean="0"/>
              <a:t>Twnship</a:t>
            </a:r>
            <a:r>
              <a:rPr lang="en-US" sz="1100" dirty="0" smtClean="0"/>
              <a:t>, Adams Co. Ohio.</a:t>
            </a:r>
          </a:p>
          <a:p>
            <a:r>
              <a:rPr lang="en-US" sz="1100" dirty="0" smtClean="0"/>
              <a:t>There are many </a:t>
            </a:r>
            <a:r>
              <a:rPr lang="en-US" sz="1100" dirty="0" err="1" smtClean="0"/>
              <a:t>Yankey</a:t>
            </a:r>
            <a:r>
              <a:rPr lang="en-US" sz="1100" dirty="0" smtClean="0"/>
              <a:t>/</a:t>
            </a:r>
            <a:r>
              <a:rPr lang="en-US" sz="1100" dirty="0" err="1" smtClean="0"/>
              <a:t>Yankie</a:t>
            </a:r>
            <a:r>
              <a:rPr lang="en-US" sz="1100" dirty="0" smtClean="0"/>
              <a:t> descendants from these ten children. Michael </a:t>
            </a:r>
            <a:r>
              <a:rPr lang="en-US" sz="1100" dirty="0" err="1" smtClean="0"/>
              <a:t>Yankey</a:t>
            </a:r>
            <a:r>
              <a:rPr lang="en-US" sz="1100" dirty="0" smtClean="0"/>
              <a:t>, Jr. lived a few miles from Jonathan </a:t>
            </a:r>
            <a:r>
              <a:rPr lang="en-US" sz="1100" dirty="0" err="1" smtClean="0"/>
              <a:t>Yankey</a:t>
            </a:r>
            <a:r>
              <a:rPr lang="en-US" sz="1100" dirty="0" smtClean="0"/>
              <a:t> in Adams Co. Ohio. However, I will focus on my specific line from Jonathan </a:t>
            </a:r>
            <a:r>
              <a:rPr lang="en-US" sz="1100" dirty="0" err="1" smtClean="0"/>
              <a:t>Yankey</a:t>
            </a:r>
            <a:r>
              <a:rPr lang="en-US" sz="1100" dirty="0" smtClean="0"/>
              <a:t> and Sarah Armstrong </a:t>
            </a:r>
            <a:r>
              <a:rPr lang="en-US" sz="1100" dirty="0" err="1" smtClean="0"/>
              <a:t>Yankey</a:t>
            </a:r>
            <a:r>
              <a:rPr lang="en-US" sz="1100" dirty="0" smtClean="0"/>
              <a:t> and will quote from the family bible records.</a:t>
            </a:r>
          </a:p>
          <a:p>
            <a:r>
              <a:rPr lang="en-US" sz="1100" dirty="0" smtClean="0"/>
              <a:t>Jonathan </a:t>
            </a:r>
            <a:r>
              <a:rPr lang="en-US" sz="1100" dirty="0" err="1" smtClean="0"/>
              <a:t>Yankey</a:t>
            </a:r>
            <a:r>
              <a:rPr lang="en-US" sz="1100" dirty="0" smtClean="0"/>
              <a:t> (son of Michael and Malinda </a:t>
            </a:r>
            <a:r>
              <a:rPr lang="en-US" sz="1100" dirty="0" err="1" smtClean="0"/>
              <a:t>Yankey</a:t>
            </a:r>
            <a:r>
              <a:rPr lang="en-US" sz="1100" dirty="0" smtClean="0"/>
              <a:t>) was born April 24, 1806 in Rockingham Co. VA and died April 12, 1896 in Darlington MO, buried in Rouse Cemetery. Malinda may have been a familiar name for Magdalene </a:t>
            </a:r>
            <a:r>
              <a:rPr lang="en-US" sz="1100" dirty="0" err="1" smtClean="0"/>
              <a:t>Hottinger</a:t>
            </a:r>
            <a:r>
              <a:rPr lang="en-US" sz="1100" dirty="0" smtClean="0"/>
              <a:t> </a:t>
            </a:r>
            <a:r>
              <a:rPr lang="en-US" sz="1100" dirty="0" err="1" smtClean="0"/>
              <a:t>Yankey</a:t>
            </a:r>
            <a:r>
              <a:rPr lang="en-US" sz="1100" dirty="0" smtClean="0"/>
              <a:t>, not to be confused with Jonathan's younger sister, Malinda </a:t>
            </a:r>
            <a:r>
              <a:rPr lang="en-US" sz="1100" dirty="0" err="1" smtClean="0"/>
              <a:t>Yankey</a:t>
            </a:r>
            <a:r>
              <a:rPr lang="en-US" sz="1100" dirty="0" smtClean="0"/>
              <a:t>. Jonathan </a:t>
            </a:r>
            <a:r>
              <a:rPr lang="en-US" sz="1100" dirty="0" err="1" smtClean="0"/>
              <a:t>Yankey</a:t>
            </a:r>
            <a:r>
              <a:rPr lang="en-US" sz="1100" dirty="0" smtClean="0"/>
              <a:t> and Sarah Armstrong were married Thursday Feb. 23 1832 in Franklin Township, Adams Co. Ohio. Sarah Armstrong was born November 19, 1810 in Franklin Township, Adams Co. Ohio and died February 14, 1856 and is buried in the Armstrong Family Cemetery in what is now Bratton Township, Adams Co. Ohio. between </a:t>
            </a:r>
            <a:r>
              <a:rPr lang="en-US" sz="1100" dirty="0" err="1" smtClean="0"/>
              <a:t>Louden</a:t>
            </a:r>
            <a:r>
              <a:rPr lang="en-US" sz="1100" dirty="0" smtClean="0"/>
              <a:t> and Locust Grove, Ohio, off Horner Chapel Road, very near Serpents Mound. Michael </a:t>
            </a:r>
            <a:r>
              <a:rPr lang="en-US" sz="1100" dirty="0" err="1" smtClean="0"/>
              <a:t>Yankey</a:t>
            </a:r>
            <a:r>
              <a:rPr lang="en-US" sz="1100" dirty="0" smtClean="0"/>
              <a:t> ... </a:t>
            </a:r>
            <a:r>
              <a:rPr lang="en-US" sz="1100" u="sng" baseline="30000" dirty="0" smtClean="0">
                <a:hlinkClick r:id="rId3"/>
              </a:rPr>
              <a:t>[1]</a:t>
            </a:r>
            <a:endParaRPr lang="en-US" sz="1100" dirty="0" smtClean="0"/>
          </a:p>
          <a:p>
            <a:r>
              <a:rPr lang="en-US" sz="1100" i="1" dirty="0" smtClean="0"/>
              <a:t>Can you add any information on Michael </a:t>
            </a:r>
            <a:r>
              <a:rPr lang="en-US" sz="1100" i="1" dirty="0" err="1" smtClean="0"/>
              <a:t>Yankey</a:t>
            </a:r>
            <a:r>
              <a:rPr lang="en-US" sz="1100" i="1" dirty="0" smtClean="0"/>
              <a:t>? Please help grow his </a:t>
            </a:r>
            <a:r>
              <a:rPr lang="en-US" sz="1100" i="1" dirty="0" err="1" smtClean="0"/>
              <a:t>WikiTree</a:t>
            </a:r>
            <a:r>
              <a:rPr lang="en-US" sz="1100" i="1" dirty="0" smtClean="0"/>
              <a:t> profile. Everything you see here is a collaborative work-in-progress.</a:t>
            </a:r>
            <a:endParaRPr lang="en-US" sz="1100" dirty="0" smtClean="0"/>
          </a:p>
          <a:p>
            <a:r>
              <a:rPr lang="en-US" sz="1100" dirty="0" smtClean="0"/>
              <a:t>Sources</a:t>
            </a:r>
          </a:p>
          <a:p>
            <a:r>
              <a:rPr lang="en-US" sz="1100" i="1" dirty="0" smtClean="0"/>
              <a:t>No sources. The events of Michael's life were either witnessed by </a:t>
            </a:r>
            <a:r>
              <a:rPr lang="en-US" sz="1100" i="1" u="sng" dirty="0" smtClean="0">
                <a:hlinkClick r:id="rId4" tooltip="McClure-1135"/>
              </a:rPr>
              <a:t>Mike McClure</a:t>
            </a:r>
            <a:r>
              <a:rPr lang="en-US" sz="1100" i="1" dirty="0" smtClean="0"/>
              <a:t> or Mike plans to </a:t>
            </a:r>
            <a:r>
              <a:rPr lang="en-US" sz="1100" i="1" dirty="0" err="1" smtClean="0"/>
              <a:t>add</a:t>
            </a:r>
            <a:r>
              <a:rPr lang="en-US" sz="1100" i="1" u="sng" dirty="0" err="1" smtClean="0">
                <a:hlinkClick r:id="rId5" tooltip="Sources"/>
              </a:rPr>
              <a:t>sources</a:t>
            </a:r>
            <a:r>
              <a:rPr lang="en-US" sz="1100" i="1" dirty="0" smtClean="0"/>
              <a:t> here later.</a:t>
            </a:r>
            <a:endParaRPr lang="en-US" sz="1100" dirty="0" smtClean="0"/>
          </a:p>
          <a:p>
            <a:r>
              <a:rPr lang="en-US" sz="1100" dirty="0" smtClean="0"/>
              <a:t>Footnotes</a:t>
            </a:r>
          </a:p>
          <a:p>
            <a:r>
              <a:rPr lang="en-US" sz="1100" u="sng" dirty="0" smtClean="0">
                <a:hlinkClick r:id="rId3"/>
              </a:rPr>
              <a:t>↑</a:t>
            </a:r>
            <a:r>
              <a:rPr lang="en-US" sz="1100" dirty="0" smtClean="0"/>
              <a:t> Entered by Mike McClure, Friday, November 22, 2013.</a:t>
            </a:r>
          </a:p>
          <a:p>
            <a:endParaRPr lang="en-US" sz="1200" dirty="0"/>
          </a:p>
        </p:txBody>
      </p:sp>
      <p:sp>
        <p:nvSpPr>
          <p:cNvPr id="4" name="TextBox 3"/>
          <p:cNvSpPr txBox="1"/>
          <p:nvPr/>
        </p:nvSpPr>
        <p:spPr>
          <a:xfrm>
            <a:off x="1524000" y="5943600"/>
            <a:ext cx="2974789" cy="830997"/>
          </a:xfrm>
          <a:prstGeom prst="rect">
            <a:avLst/>
          </a:prstGeom>
          <a:noFill/>
        </p:spPr>
        <p:txBody>
          <a:bodyPr wrap="none" rtlCol="0">
            <a:spAutoFit/>
          </a:bodyPr>
          <a:lstStyle/>
          <a:p>
            <a:r>
              <a:rPr lang="en-US" sz="1600" dirty="0" smtClean="0">
                <a:hlinkClick r:id="rId3"/>
              </a:rPr>
              <a:t>www.wikitree.com/wiki/Yankey-8</a:t>
            </a:r>
            <a:endParaRPr lang="en-US" sz="1600" dirty="0" smtClean="0"/>
          </a:p>
          <a:p>
            <a:endParaRPr lang="en-US" sz="1600" dirty="0" smtClean="0"/>
          </a:p>
          <a:p>
            <a:r>
              <a:rPr lang="en-US" sz="1600" dirty="0" smtClean="0"/>
              <a:t>yankie.net/front.html</a:t>
            </a: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1810 US Census- Michael </a:t>
            </a:r>
            <a:r>
              <a:rPr lang="en-US" sz="4000" dirty="0" err="1" smtClean="0"/>
              <a:t>Yankey</a:t>
            </a:r>
            <a:r>
              <a:rPr lang="en-US" dirty="0" smtClean="0"/>
              <a:t/>
            </a:r>
            <a:br>
              <a:rPr lang="en-US" dirty="0" smtClean="0"/>
            </a:br>
            <a:r>
              <a:rPr lang="en-US" sz="3100" dirty="0" smtClean="0"/>
              <a:t>Pendleton County, VA</a:t>
            </a:r>
            <a:endParaRPr lang="en-US" sz="3100" dirty="0"/>
          </a:p>
        </p:txBody>
      </p:sp>
      <p:pic>
        <p:nvPicPr>
          <p:cNvPr id="2050" name="Picture 2" descr="C:\Documents and Settings\User\My Documents\My Pictures\1820Census MichaelYankey\1820Census MichaelYankey 001.png"/>
          <p:cNvPicPr>
            <a:picLocks noChangeAspect="1" noChangeArrowheads="1"/>
          </p:cNvPicPr>
          <p:nvPr/>
        </p:nvPicPr>
        <p:blipFill>
          <a:blip r:embed="rId3" cstate="print"/>
          <a:srcRect l="5968" t="3255" r="4507" b="47918"/>
          <a:stretch>
            <a:fillRect/>
          </a:stretch>
        </p:blipFill>
        <p:spPr bwMode="auto">
          <a:xfrm>
            <a:off x="1143000" y="1524000"/>
            <a:ext cx="6781800" cy="508635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US Census 1820 – Michael </a:t>
            </a:r>
            <a:r>
              <a:rPr lang="en-US" sz="3200" dirty="0" err="1" smtClean="0"/>
              <a:t>Yankey</a:t>
            </a:r>
            <a:r>
              <a:rPr lang="en-US" sz="3200" dirty="0" smtClean="0"/>
              <a:t/>
            </a:r>
            <a:br>
              <a:rPr lang="en-US" sz="3200" dirty="0" smtClean="0"/>
            </a:br>
            <a:r>
              <a:rPr lang="en-US" sz="2800" dirty="0" smtClean="0"/>
              <a:t>Pendleton, County, VA</a:t>
            </a:r>
            <a:endParaRPr lang="en-US" sz="2800" dirty="0"/>
          </a:p>
        </p:txBody>
      </p:sp>
      <p:pic>
        <p:nvPicPr>
          <p:cNvPr id="1026" name="Picture 2" descr="C:\Documents and Settings\User\My Documents\My Pictures\1820Census MichaelYankey\1820Census MichaelYankey.png"/>
          <p:cNvPicPr>
            <a:picLocks noChangeAspect="1" noChangeArrowheads="1"/>
          </p:cNvPicPr>
          <p:nvPr/>
        </p:nvPicPr>
        <p:blipFill>
          <a:blip r:embed="rId3" cstate="print"/>
          <a:srcRect l="4527" t="18011" r="3157" b="34505"/>
          <a:stretch>
            <a:fillRect/>
          </a:stretch>
        </p:blipFill>
        <p:spPr bwMode="auto">
          <a:xfrm>
            <a:off x="990600" y="1295400"/>
            <a:ext cx="6894786" cy="4876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t>1830 US Census – Michael </a:t>
            </a:r>
            <a:r>
              <a:rPr lang="en-US" sz="3600" dirty="0" err="1" smtClean="0"/>
              <a:t>Yankey</a:t>
            </a:r>
            <a:r>
              <a:rPr lang="en-US" dirty="0" smtClean="0"/>
              <a:t/>
            </a:r>
            <a:br>
              <a:rPr lang="en-US" dirty="0" smtClean="0"/>
            </a:br>
            <a:r>
              <a:rPr lang="en-US" sz="3100" dirty="0" smtClean="0"/>
              <a:t>Pendleton County, VA</a:t>
            </a:r>
            <a:endParaRPr lang="en-US" sz="3100" dirty="0"/>
          </a:p>
        </p:txBody>
      </p:sp>
      <p:pic>
        <p:nvPicPr>
          <p:cNvPr id="3074" name="Picture 2" descr="C:\Documents and Settings\User\My Documents\My Pictures\1820Census MichaelYankey\1820Census MichaelYankey 003.png"/>
          <p:cNvPicPr>
            <a:picLocks noChangeAspect="1" noChangeArrowheads="1"/>
          </p:cNvPicPr>
          <p:nvPr/>
        </p:nvPicPr>
        <p:blipFill>
          <a:blip r:embed="rId3" cstate="print"/>
          <a:srcRect l="8832" t="12942" b="15778"/>
          <a:stretch>
            <a:fillRect/>
          </a:stretch>
        </p:blipFill>
        <p:spPr bwMode="auto">
          <a:xfrm rot="16200000">
            <a:off x="1802591" y="864410"/>
            <a:ext cx="5386417" cy="579119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7924800" cy="944562"/>
          </a:xfrm>
        </p:spPr>
        <p:txBody>
          <a:bodyPr>
            <a:normAutofit/>
          </a:bodyPr>
          <a:lstStyle/>
          <a:p>
            <a:r>
              <a:rPr lang="en-US" sz="3200" dirty="0" err="1" smtClean="0"/>
              <a:t>Hottinger</a:t>
            </a:r>
            <a:r>
              <a:rPr lang="en-US" sz="3200" dirty="0" smtClean="0"/>
              <a:t>/</a:t>
            </a:r>
            <a:r>
              <a:rPr lang="en-US" sz="3200" dirty="0" err="1" smtClean="0"/>
              <a:t>Yankey</a:t>
            </a:r>
            <a:r>
              <a:rPr lang="en-US" sz="3200" dirty="0" smtClean="0"/>
              <a:t> Tree </a:t>
            </a:r>
            <a:br>
              <a:rPr lang="en-US" sz="3200" dirty="0" smtClean="0"/>
            </a:br>
            <a:r>
              <a:rPr lang="en-US" sz="2200" dirty="0" smtClean="0"/>
              <a:t>Shenandoah Valley, Virginia</a:t>
            </a:r>
            <a:endParaRPr lang="en-US" sz="2200" dirty="0"/>
          </a:p>
        </p:txBody>
      </p:sp>
      <p:sp>
        <p:nvSpPr>
          <p:cNvPr id="5" name="TextBox 4"/>
          <p:cNvSpPr txBox="1"/>
          <p:nvPr/>
        </p:nvSpPr>
        <p:spPr>
          <a:xfrm>
            <a:off x="533400" y="990600"/>
            <a:ext cx="8305800" cy="5339923"/>
          </a:xfrm>
          <a:prstGeom prst="rect">
            <a:avLst/>
          </a:prstGeom>
          <a:noFill/>
        </p:spPr>
        <p:txBody>
          <a:bodyPr wrap="square" rtlCol="0">
            <a:spAutoFit/>
          </a:bodyPr>
          <a:lstStyle/>
          <a:p>
            <a:pPr marL="342900" indent="-342900"/>
            <a:endParaRPr lang="en-US" sz="1100" b="1" dirty="0" smtClean="0"/>
          </a:p>
          <a:p>
            <a:pPr marL="342900" indent="-342900"/>
            <a:r>
              <a:rPr lang="en-US" sz="1100" b="1" dirty="0" smtClean="0"/>
              <a:t>0. </a:t>
            </a:r>
            <a:r>
              <a:rPr lang="en-US" sz="1100" b="1" dirty="0"/>
              <a:t>Hans Michael </a:t>
            </a:r>
            <a:r>
              <a:rPr lang="en-US" sz="1100" b="1" dirty="0" err="1" smtClean="0"/>
              <a:t>Honinger</a:t>
            </a:r>
            <a:r>
              <a:rPr lang="en-US" sz="1100" b="1" dirty="0" smtClean="0"/>
              <a:t>		b. 1726 – d. 1775	b. Switzerland &amp; d. </a:t>
            </a:r>
            <a:r>
              <a:rPr lang="en-US" sz="1100" b="1" dirty="0" err="1" smtClean="0"/>
              <a:t>Maxatawney</a:t>
            </a:r>
            <a:r>
              <a:rPr lang="en-US" sz="1100" b="1" dirty="0" smtClean="0"/>
              <a:t>, Berks, PA</a:t>
            </a:r>
          </a:p>
          <a:p>
            <a:pPr marL="342900" indent="-342900"/>
            <a:r>
              <a:rPr lang="en-US" sz="1100" b="1" dirty="0" smtClean="0"/>
              <a:t>    + </a:t>
            </a:r>
            <a:r>
              <a:rPr lang="en-US" sz="1100" b="1" dirty="0"/>
              <a:t>Anna Maria </a:t>
            </a:r>
            <a:r>
              <a:rPr lang="en-US" sz="1100" b="1" dirty="0" err="1" smtClean="0"/>
              <a:t>Pary</a:t>
            </a:r>
            <a:r>
              <a:rPr lang="en-US" sz="1100" b="1" dirty="0" smtClean="0"/>
              <a:t>		b. 1705 – d. 1763	b. Baden-</a:t>
            </a:r>
            <a:r>
              <a:rPr lang="en-US" sz="1100" b="1" dirty="0" err="1" smtClean="0"/>
              <a:t>Wuertemburg</a:t>
            </a:r>
            <a:r>
              <a:rPr lang="en-US" sz="1100" b="1" dirty="0" smtClean="0"/>
              <a:t>. d. </a:t>
            </a:r>
            <a:r>
              <a:rPr lang="en-US" sz="1100" b="1" dirty="0" err="1" smtClean="0"/>
              <a:t>Maxatawney</a:t>
            </a:r>
            <a:r>
              <a:rPr lang="en-US" sz="1100" b="1" dirty="0" smtClean="0"/>
              <a:t>, Berks, PA</a:t>
            </a:r>
          </a:p>
          <a:p>
            <a:pPr marL="342900" indent="-342900"/>
            <a:endParaRPr lang="en-US" sz="1100" b="1" dirty="0"/>
          </a:p>
          <a:p>
            <a:pPr marL="342900" indent="-342900"/>
            <a:r>
              <a:rPr lang="en-US" sz="1100" b="1" dirty="0" smtClean="0"/>
              <a:t>1. Johann Conrad </a:t>
            </a:r>
            <a:r>
              <a:rPr lang="en-US" sz="1100" b="1" dirty="0" err="1" smtClean="0"/>
              <a:t>Hottinger</a:t>
            </a:r>
            <a:r>
              <a:rPr lang="en-US" sz="1100" b="1" dirty="0" smtClean="0"/>
              <a:t>		b. 1722- d. 1804 	b</a:t>
            </a:r>
            <a:r>
              <a:rPr lang="en-US" sz="1100" dirty="0" smtClean="0"/>
              <a:t>.  1729 arrived in Philadelphia, </a:t>
            </a:r>
            <a:r>
              <a:rPr lang="en-US" sz="1100" dirty="0"/>
              <a:t> </a:t>
            </a:r>
            <a:r>
              <a:rPr lang="en-US" sz="1100" dirty="0" smtClean="0"/>
              <a:t>1757-</a:t>
            </a:r>
            <a:r>
              <a:rPr lang="en-US" sz="1100" dirty="0"/>
              <a:t> </a:t>
            </a:r>
            <a:r>
              <a:rPr lang="en-US" sz="1100" dirty="0" err="1"/>
              <a:t>Maxatawney</a:t>
            </a:r>
            <a:r>
              <a:rPr lang="en-US" sz="1100" dirty="0"/>
              <a:t>, Berks, </a:t>
            </a:r>
            <a:r>
              <a:rPr lang="en-US" sz="1100" dirty="0" smtClean="0"/>
              <a:t>PA</a:t>
            </a:r>
          </a:p>
          <a:p>
            <a:pPr marL="342900" indent="-342900"/>
            <a:r>
              <a:rPr lang="en-US" sz="1100" b="1" dirty="0" smtClean="0"/>
              <a:t>   + Marie Catherine </a:t>
            </a:r>
            <a:r>
              <a:rPr lang="en-US" sz="1100" b="1" dirty="0" err="1" smtClean="0"/>
              <a:t>Kutz</a:t>
            </a:r>
            <a:r>
              <a:rPr lang="en-US" sz="1100" b="1" dirty="0" smtClean="0"/>
              <a:t>	 	b. 17?? – d. 18??	 d. Rockingham, VA? see </a:t>
            </a:r>
            <a:r>
              <a:rPr lang="en-US" sz="1100" b="1" dirty="0" err="1" smtClean="0"/>
              <a:t>Cootes</a:t>
            </a:r>
            <a:r>
              <a:rPr lang="en-US" sz="1100" b="1" dirty="0" smtClean="0"/>
              <a:t> Store, VA</a:t>
            </a:r>
          </a:p>
          <a:p>
            <a:pPr marL="342900" indent="-342900"/>
            <a:endParaRPr lang="en-US" sz="1100" b="1" dirty="0" smtClean="0"/>
          </a:p>
          <a:p>
            <a:pPr marL="342900" indent="-342900"/>
            <a:r>
              <a:rPr lang="en-US" sz="1100" b="1" dirty="0" smtClean="0"/>
              <a:t>	2. </a:t>
            </a:r>
            <a:r>
              <a:rPr lang="en-US" sz="1100" b="1" dirty="0" err="1" smtClean="0"/>
              <a:t>Magdeline</a:t>
            </a:r>
            <a:r>
              <a:rPr lang="en-US" sz="1100" b="1" dirty="0" smtClean="0"/>
              <a:t> </a:t>
            </a:r>
            <a:r>
              <a:rPr lang="en-US" sz="1100" b="1" dirty="0" err="1" smtClean="0"/>
              <a:t>Hottinger</a:t>
            </a:r>
            <a:r>
              <a:rPr lang="en-US" sz="1100" b="1" dirty="0" smtClean="0"/>
              <a:t> 		b. 1777 – d. 1853		b. &amp;d.  Pendleton WV	</a:t>
            </a:r>
          </a:p>
          <a:p>
            <a:pPr marL="342900" indent="-342900"/>
            <a:r>
              <a:rPr lang="en-US" sz="1100" b="1" dirty="0" smtClean="0"/>
              <a:t>	+ Michael </a:t>
            </a:r>
            <a:r>
              <a:rPr lang="en-US" sz="1100" b="1" dirty="0" err="1" smtClean="0"/>
              <a:t>Yankey</a:t>
            </a:r>
            <a:r>
              <a:rPr lang="en-US" sz="1100" b="1" dirty="0" smtClean="0"/>
              <a:t>		b. 1773 – d. 1835		b. &amp; d. Rockingham, VA</a:t>
            </a:r>
          </a:p>
          <a:p>
            <a:pPr marL="342900" indent="-342900"/>
            <a:r>
              <a:rPr lang="en-US" sz="1100" b="1" dirty="0" smtClean="0"/>
              <a:t>		3. Asenith Yankie		b. 1822-d.1902			b. </a:t>
            </a:r>
            <a:r>
              <a:rPr lang="en-US" sz="1100" dirty="0" smtClean="0"/>
              <a:t>Rockingham, </a:t>
            </a:r>
            <a:r>
              <a:rPr lang="en-US" sz="1100" b="1" dirty="0" smtClean="0"/>
              <a:t>VA,</a:t>
            </a:r>
          </a:p>
          <a:p>
            <a:pPr marL="342900" indent="-342900"/>
            <a:r>
              <a:rPr lang="en-US" sz="1100" b="1" dirty="0" smtClean="0"/>
              <a:t>   		 + John Harter			b. 1823-d. 1905			b. VA</a:t>
            </a:r>
          </a:p>
          <a:p>
            <a:pPr marL="342900" indent="-342900"/>
            <a:r>
              <a:rPr lang="en-US" sz="1100" dirty="0" smtClean="0"/>
              <a:t>	 		3. William Harter		b.  1841- d. ?		b. VA</a:t>
            </a:r>
          </a:p>
          <a:p>
            <a:pPr marL="342900" indent="-342900"/>
            <a:r>
              <a:rPr lang="en-US" sz="1100" dirty="0" smtClean="0"/>
              <a:t>     			3.  </a:t>
            </a:r>
            <a:r>
              <a:rPr lang="en-US" sz="1100" b="1" dirty="0" smtClean="0"/>
              <a:t>Jemima Elizabeth Harter</a:t>
            </a:r>
            <a:r>
              <a:rPr lang="en-US" sz="1100" dirty="0" smtClean="0"/>
              <a:t>		b.  1844- d.  1901	b. Hardy County WV; m. 		+</a:t>
            </a:r>
            <a:r>
              <a:rPr lang="en-US" sz="1100" b="1" dirty="0" smtClean="0"/>
              <a:t>  Robert </a:t>
            </a:r>
            <a:r>
              <a:rPr lang="en-US" sz="1100" b="1" dirty="0" err="1" smtClean="0"/>
              <a:t>Ballentine</a:t>
            </a:r>
            <a:r>
              <a:rPr lang="en-US" sz="1100" dirty="0" smtClean="0"/>
              <a:t>		b. 1803? – d. 1884	b.. Cumberland, PA 							m. 1863  </a:t>
            </a:r>
            <a:r>
              <a:rPr lang="en-US" sz="1100" dirty="0" err="1" smtClean="0"/>
              <a:t>Clark,OH</a:t>
            </a:r>
            <a:endParaRPr lang="en-US" sz="1100" dirty="0" smtClean="0"/>
          </a:p>
          <a:p>
            <a:pPr marL="342900" indent="-342900"/>
            <a:r>
              <a:rPr lang="en-US" sz="1100" dirty="0" smtClean="0"/>
              <a:t>			3.  </a:t>
            </a:r>
            <a:r>
              <a:rPr lang="en-US" sz="1100" dirty="0" err="1" smtClean="0"/>
              <a:t>Delila</a:t>
            </a:r>
            <a:r>
              <a:rPr lang="en-US" sz="1100" dirty="0" smtClean="0"/>
              <a:t> C Harter		b.  1845- d.  ?		b. VA</a:t>
            </a:r>
          </a:p>
          <a:p>
            <a:pPr marL="342900" indent="-342900"/>
            <a:r>
              <a:rPr lang="en-US" sz="1100" dirty="0" smtClean="0"/>
              <a:t>			3.  Sarah Ann Harter		b.  1847- d.  1926	b. VA </a:t>
            </a:r>
          </a:p>
          <a:p>
            <a:pPr marL="342900" indent="-342900"/>
            <a:r>
              <a:rPr lang="en-US" sz="1100" dirty="0" smtClean="0"/>
              <a:t>	     		+ Isaac </a:t>
            </a:r>
            <a:r>
              <a:rPr lang="en-US" sz="1100" dirty="0" err="1" smtClean="0"/>
              <a:t>Overholser</a:t>
            </a:r>
            <a:r>
              <a:rPr lang="en-US" sz="1100" dirty="0" smtClean="0"/>
              <a:t>		b.  1845- d.1896	b. OH, d. Strait Creek  </a:t>
            </a:r>
            <a:r>
              <a:rPr lang="en-US" sz="1100" dirty="0" err="1" smtClean="0"/>
              <a:t>Cem</a:t>
            </a:r>
            <a:r>
              <a:rPr lang="en-US" sz="1100" dirty="0" smtClean="0"/>
              <a:t>.</a:t>
            </a:r>
          </a:p>
          <a:p>
            <a:pPr marL="342900" indent="-342900"/>
            <a:r>
              <a:rPr lang="en-US" sz="1100" dirty="0" smtClean="0"/>
              <a:t>			3.  Americas Simeon Harter		b. 1851-1935</a:t>
            </a:r>
          </a:p>
          <a:p>
            <a:pPr marL="342900" indent="-342900"/>
            <a:r>
              <a:rPr lang="en-US" sz="1100" dirty="0" smtClean="0"/>
              <a:t>			+ Mary </a:t>
            </a:r>
            <a:r>
              <a:rPr lang="en-US" sz="1100" dirty="0" err="1" smtClean="0"/>
              <a:t>Jarnagin</a:t>
            </a:r>
            <a:r>
              <a:rPr lang="en-US" sz="1100" dirty="0" smtClean="0"/>
              <a:t>			b. 1849-d.1918</a:t>
            </a:r>
          </a:p>
          <a:p>
            <a:pPr marL="342900" indent="-342900"/>
            <a:r>
              <a:rPr lang="en-US" sz="1100" dirty="0" smtClean="0"/>
              <a:t>			3. James Harrison Harter		b.  1853- d.  ?		b. VA</a:t>
            </a:r>
          </a:p>
          <a:p>
            <a:pPr marL="342900" indent="-342900"/>
            <a:r>
              <a:rPr lang="en-US" sz="1100" dirty="0" smtClean="0"/>
              <a:t>			3.  Noah C. Harter		b.  1857- d.  ?		b. VA</a:t>
            </a:r>
          </a:p>
          <a:p>
            <a:pPr marL="342900" indent="-342900"/>
            <a:r>
              <a:rPr lang="en-US" sz="1100" dirty="0" smtClean="0"/>
              <a:t>			3.  Mary A			b. 1859</a:t>
            </a:r>
          </a:p>
          <a:p>
            <a:pPr marL="342900" indent="-342900"/>
            <a:r>
              <a:rPr lang="en-US" sz="1100" dirty="0" smtClean="0"/>
              <a:t>			3.  </a:t>
            </a:r>
            <a:r>
              <a:rPr lang="en-US" sz="1100" dirty="0" err="1" smtClean="0"/>
              <a:t>Elsworth</a:t>
            </a:r>
            <a:r>
              <a:rPr lang="en-US" sz="1100" dirty="0" smtClean="0"/>
              <a:t> Elmer Harter		b.  1864- d. ?		b. OH</a:t>
            </a:r>
          </a:p>
          <a:p>
            <a:pPr marL="342900" indent="-342900"/>
            <a:r>
              <a:rPr lang="en-US" sz="1100" dirty="0" smtClean="0"/>
              <a:t>	2. Andrew			b. 1775		</a:t>
            </a:r>
            <a:r>
              <a:rPr lang="en-US" sz="1100" b="1" dirty="0" smtClean="0"/>
              <a:t> b. </a:t>
            </a:r>
            <a:r>
              <a:rPr lang="en-US" sz="1100" dirty="0" smtClean="0"/>
              <a:t>Rockingham, </a:t>
            </a:r>
            <a:r>
              <a:rPr lang="en-US" sz="1100" b="1" dirty="0" smtClean="0"/>
              <a:t>VA,</a:t>
            </a:r>
            <a:endParaRPr lang="en-US" sz="1100" dirty="0" smtClean="0"/>
          </a:p>
          <a:p>
            <a:pPr marL="342900" indent="-342900"/>
            <a:r>
              <a:rPr lang="en-US" sz="1100" dirty="0" smtClean="0"/>
              <a:t>	2. Jacob				b. 1775		</a:t>
            </a:r>
            <a:r>
              <a:rPr lang="en-US" sz="1100" b="1" dirty="0" smtClean="0"/>
              <a:t> b. </a:t>
            </a:r>
            <a:r>
              <a:rPr lang="en-US" sz="1100" dirty="0" smtClean="0"/>
              <a:t>Rockingham, </a:t>
            </a:r>
            <a:r>
              <a:rPr lang="en-US" sz="1100" b="1" dirty="0" smtClean="0"/>
              <a:t>VA,</a:t>
            </a:r>
            <a:endParaRPr lang="en-US" sz="1100" dirty="0" smtClean="0"/>
          </a:p>
          <a:p>
            <a:pPr marL="342900" indent="-342900"/>
            <a:r>
              <a:rPr lang="en-US" sz="1100" dirty="0" smtClean="0"/>
              <a:t>	2. Elizabeth			b. 1776?		</a:t>
            </a:r>
            <a:r>
              <a:rPr lang="en-US" sz="1100" b="1" dirty="0" smtClean="0"/>
              <a:t> b. </a:t>
            </a:r>
            <a:r>
              <a:rPr lang="en-US" sz="1100" dirty="0" smtClean="0"/>
              <a:t>Rockingham, </a:t>
            </a:r>
            <a:r>
              <a:rPr lang="en-US" sz="1100" b="1" dirty="0" smtClean="0"/>
              <a:t>VA,</a:t>
            </a:r>
          </a:p>
          <a:p>
            <a:pPr marL="342900" indent="-342900"/>
            <a:r>
              <a:rPr lang="en-US" sz="1100" b="1" dirty="0" smtClean="0"/>
              <a:t>   	 </a:t>
            </a:r>
            <a:r>
              <a:rPr lang="en-US" sz="1100" dirty="0" smtClean="0"/>
              <a:t>+ Frederick </a:t>
            </a:r>
            <a:r>
              <a:rPr lang="en-US" sz="1100" dirty="0" err="1" smtClean="0"/>
              <a:t>Hottinger</a:t>
            </a:r>
            <a:endParaRPr lang="en-US" sz="1100" dirty="0" smtClean="0"/>
          </a:p>
          <a:p>
            <a:pPr marL="800100" lvl="1" indent="-342900"/>
            <a:r>
              <a:rPr lang="en-US" sz="1100" dirty="0" smtClean="0"/>
              <a:t>			</a:t>
            </a:r>
          </a:p>
          <a:p>
            <a:pPr marL="342900" indent="-342900"/>
            <a:r>
              <a:rPr lang="en-US" sz="1100" dirty="0" smtClean="0"/>
              <a:t>					</a:t>
            </a:r>
          </a:p>
          <a:p>
            <a:pPr marL="342900" indent="-342900"/>
            <a:r>
              <a:rPr lang="en-US" sz="1100" dirty="0" smtClean="0"/>
              <a:t> </a:t>
            </a:r>
            <a:endParaRPr lang="en-US" sz="11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l="4470" t="3251" r="6131" b="7901"/>
          <a:stretch>
            <a:fillRect/>
          </a:stretch>
        </p:blipFill>
        <p:spPr bwMode="auto">
          <a:xfrm>
            <a:off x="4343400" y="304800"/>
            <a:ext cx="4572000" cy="6248400"/>
          </a:xfrm>
          <a:prstGeom prst="rect">
            <a:avLst/>
          </a:prstGeom>
          <a:noFill/>
          <a:ln w="9525">
            <a:noFill/>
            <a:miter lim="800000"/>
            <a:headEnd/>
            <a:tailEnd/>
          </a:ln>
          <a:effectLst/>
        </p:spPr>
      </p:pic>
      <p:sp>
        <p:nvSpPr>
          <p:cNvPr id="4" name="TextBox 3"/>
          <p:cNvSpPr txBox="1"/>
          <p:nvPr/>
        </p:nvSpPr>
        <p:spPr>
          <a:xfrm>
            <a:off x="304800" y="990600"/>
            <a:ext cx="3505200" cy="1754326"/>
          </a:xfrm>
          <a:prstGeom prst="rect">
            <a:avLst/>
          </a:prstGeom>
          <a:noFill/>
        </p:spPr>
        <p:txBody>
          <a:bodyPr wrap="square" rtlCol="0">
            <a:spAutoFit/>
          </a:bodyPr>
          <a:lstStyle/>
          <a:p>
            <a:r>
              <a:rPr lang="en-US" dirty="0" smtClean="0"/>
              <a:t>The </a:t>
            </a:r>
            <a:r>
              <a:rPr lang="en-US" dirty="0" err="1" smtClean="0"/>
              <a:t>Hottinger</a:t>
            </a:r>
            <a:r>
              <a:rPr lang="en-US" dirty="0" smtClean="0"/>
              <a:t> &amp; </a:t>
            </a:r>
            <a:r>
              <a:rPr lang="en-US" dirty="0" err="1" smtClean="0"/>
              <a:t>Yankey</a:t>
            </a:r>
            <a:r>
              <a:rPr lang="en-US" dirty="0" smtClean="0"/>
              <a:t> Families</a:t>
            </a:r>
          </a:p>
          <a:p>
            <a:r>
              <a:rPr lang="en-US" dirty="0" smtClean="0"/>
              <a:t>Compiled by Lewis  H. </a:t>
            </a:r>
            <a:r>
              <a:rPr lang="en-US" dirty="0" err="1" smtClean="0"/>
              <a:t>Yankey</a:t>
            </a:r>
            <a:r>
              <a:rPr lang="en-US" dirty="0" smtClean="0"/>
              <a:t>  - Typed &amp; Edited by Patricia T. Ritchie 1991  </a:t>
            </a:r>
          </a:p>
          <a:p>
            <a:r>
              <a:rPr lang="en-US" dirty="0" smtClean="0"/>
              <a:t>p 1.</a:t>
            </a:r>
          </a:p>
          <a:p>
            <a:endParaRPr lang="en-US" dirty="0"/>
          </a:p>
        </p:txBody>
      </p:sp>
      <p:cxnSp>
        <p:nvCxnSpPr>
          <p:cNvPr id="5" name="Straight Arrow Connector 4"/>
          <p:cNvCxnSpPr/>
          <p:nvPr/>
        </p:nvCxnSpPr>
        <p:spPr>
          <a:xfrm>
            <a:off x="3276600" y="4572000"/>
            <a:ext cx="990600" cy="838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My Documents\My Pictures\Hottinger, Yankee p2\Hottinger, Yankee p2 001.png"/>
          <p:cNvPicPr>
            <a:picLocks noChangeAspect="1" noChangeArrowheads="1"/>
          </p:cNvPicPr>
          <p:nvPr/>
        </p:nvPicPr>
        <p:blipFill>
          <a:blip r:embed="rId3" cstate="print"/>
          <a:srcRect b="22810"/>
          <a:stretch>
            <a:fillRect/>
          </a:stretch>
        </p:blipFill>
        <p:spPr bwMode="auto">
          <a:xfrm rot="10800000">
            <a:off x="3733800" y="152399"/>
            <a:ext cx="5029200" cy="5338326"/>
          </a:xfrm>
          <a:prstGeom prst="rect">
            <a:avLst/>
          </a:prstGeom>
          <a:noFill/>
        </p:spPr>
      </p:pic>
      <p:sp>
        <p:nvSpPr>
          <p:cNvPr id="3" name="Title 2"/>
          <p:cNvSpPr>
            <a:spLocks noGrp="1"/>
          </p:cNvSpPr>
          <p:nvPr>
            <p:ph type="title"/>
          </p:nvPr>
        </p:nvSpPr>
        <p:spPr>
          <a:xfrm>
            <a:off x="228600" y="228600"/>
            <a:ext cx="3962400" cy="1143000"/>
          </a:xfrm>
        </p:spPr>
        <p:txBody>
          <a:bodyPr>
            <a:normAutofit/>
          </a:bodyPr>
          <a:lstStyle/>
          <a:p>
            <a:r>
              <a:rPr lang="en-US" sz="2800" dirty="0" smtClean="0"/>
              <a:t>The </a:t>
            </a:r>
            <a:r>
              <a:rPr lang="en-US" sz="2800" dirty="0" err="1" smtClean="0"/>
              <a:t>Hottinger-Yankey</a:t>
            </a:r>
            <a:r>
              <a:rPr lang="en-US" sz="2800" dirty="0" smtClean="0"/>
              <a:t> Family p. 2</a:t>
            </a:r>
            <a:endParaRPr lang="en-US" sz="2800" dirty="0"/>
          </a:p>
        </p:txBody>
      </p:sp>
      <p:cxnSp>
        <p:nvCxnSpPr>
          <p:cNvPr id="4" name="Straight Arrow Connector 3"/>
          <p:cNvCxnSpPr/>
          <p:nvPr/>
        </p:nvCxnSpPr>
        <p:spPr>
          <a:xfrm flipV="1">
            <a:off x="2438400" y="914400"/>
            <a:ext cx="17526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My Documents\My Pictures\Hottinger Yankey\Hottinger Yankey.png"/>
          <p:cNvPicPr>
            <a:picLocks noChangeAspect="1" noChangeArrowheads="1"/>
          </p:cNvPicPr>
          <p:nvPr/>
        </p:nvPicPr>
        <p:blipFill>
          <a:blip r:embed="rId3" cstate="print"/>
          <a:srcRect l="7713" t="2407" b="12339"/>
          <a:stretch>
            <a:fillRect/>
          </a:stretch>
        </p:blipFill>
        <p:spPr bwMode="auto">
          <a:xfrm>
            <a:off x="3810000" y="304800"/>
            <a:ext cx="4787441" cy="6081596"/>
          </a:xfrm>
          <a:prstGeom prst="rect">
            <a:avLst/>
          </a:prstGeom>
          <a:noFill/>
        </p:spPr>
      </p:pic>
      <p:sp>
        <p:nvSpPr>
          <p:cNvPr id="4" name="TextBox 3"/>
          <p:cNvSpPr txBox="1"/>
          <p:nvPr/>
        </p:nvSpPr>
        <p:spPr>
          <a:xfrm>
            <a:off x="304800" y="685800"/>
            <a:ext cx="3429000" cy="1015663"/>
          </a:xfrm>
          <a:prstGeom prst="rect">
            <a:avLst/>
          </a:prstGeom>
          <a:noFill/>
        </p:spPr>
        <p:txBody>
          <a:bodyPr wrap="square" rtlCol="0">
            <a:spAutoFit/>
          </a:bodyPr>
          <a:lstStyle/>
          <a:p>
            <a:r>
              <a:rPr lang="en-US" dirty="0" smtClean="0"/>
              <a:t>The </a:t>
            </a:r>
            <a:r>
              <a:rPr lang="en-US" dirty="0" err="1" smtClean="0"/>
              <a:t>Hottinger</a:t>
            </a:r>
            <a:r>
              <a:rPr lang="en-US" dirty="0" smtClean="0"/>
              <a:t> &amp; </a:t>
            </a:r>
            <a:r>
              <a:rPr lang="en-US" dirty="0" err="1" smtClean="0"/>
              <a:t>Yankey</a:t>
            </a:r>
            <a:r>
              <a:rPr lang="en-US" dirty="0" smtClean="0"/>
              <a:t> Families</a:t>
            </a:r>
          </a:p>
          <a:p>
            <a:r>
              <a:rPr lang="en-US" sz="1400" dirty="0" smtClean="0"/>
              <a:t>Compiled by Lewis  H. </a:t>
            </a:r>
            <a:r>
              <a:rPr lang="en-US" sz="1400" dirty="0" err="1" smtClean="0"/>
              <a:t>Yankey</a:t>
            </a:r>
            <a:r>
              <a:rPr lang="en-US" sz="1400" dirty="0" smtClean="0"/>
              <a:t>  - Typed &amp; Edited by Patricia T. Ritchie 1991  </a:t>
            </a:r>
          </a:p>
          <a:p>
            <a:r>
              <a:rPr lang="en-US" sz="1400" dirty="0" smtClean="0"/>
              <a:t>p 3.</a:t>
            </a:r>
            <a:endParaRPr lang="en-US"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3962400" cy="1143000"/>
          </a:xfrm>
        </p:spPr>
        <p:txBody>
          <a:bodyPr>
            <a:normAutofit/>
          </a:bodyPr>
          <a:lstStyle/>
          <a:p>
            <a:r>
              <a:rPr lang="en-US" sz="2800" dirty="0" smtClean="0"/>
              <a:t>The </a:t>
            </a:r>
            <a:r>
              <a:rPr lang="en-US" sz="2800" dirty="0" err="1" smtClean="0"/>
              <a:t>Hottinger-Yankey</a:t>
            </a:r>
            <a:r>
              <a:rPr lang="en-US" sz="2800" dirty="0" smtClean="0"/>
              <a:t> Family p. 4</a:t>
            </a:r>
            <a:endParaRPr lang="en-US" sz="2800" dirty="0"/>
          </a:p>
        </p:txBody>
      </p:sp>
      <p:pic>
        <p:nvPicPr>
          <p:cNvPr id="3074" name="Picture 2" descr="C:\Documents and Settings\User\My Documents\My Pictures\Hottinger, Yankee p2\Hottinger, Yankee p2 003.png"/>
          <p:cNvPicPr>
            <a:picLocks noChangeAspect="1" noChangeArrowheads="1"/>
          </p:cNvPicPr>
          <p:nvPr/>
        </p:nvPicPr>
        <p:blipFill>
          <a:blip r:embed="rId3" cstate="print"/>
          <a:srcRect l="4789" b="8295"/>
          <a:stretch>
            <a:fillRect/>
          </a:stretch>
        </p:blipFill>
        <p:spPr bwMode="auto">
          <a:xfrm>
            <a:off x="4267200" y="152400"/>
            <a:ext cx="4545002" cy="6019800"/>
          </a:xfrm>
          <a:prstGeom prst="rect">
            <a:avLst/>
          </a:prstGeom>
          <a:noFill/>
        </p:spPr>
      </p:pic>
      <p:cxnSp>
        <p:nvCxnSpPr>
          <p:cNvPr id="5" name="Straight Arrow Connector 4"/>
          <p:cNvCxnSpPr/>
          <p:nvPr/>
        </p:nvCxnSpPr>
        <p:spPr>
          <a:xfrm flipV="1">
            <a:off x="2590800" y="1066800"/>
            <a:ext cx="21336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3962400" cy="1143000"/>
          </a:xfrm>
        </p:spPr>
        <p:txBody>
          <a:bodyPr>
            <a:normAutofit/>
          </a:bodyPr>
          <a:lstStyle/>
          <a:p>
            <a:r>
              <a:rPr lang="en-US" sz="2800" dirty="0" smtClean="0"/>
              <a:t>The </a:t>
            </a:r>
            <a:r>
              <a:rPr lang="en-US" sz="2800" dirty="0" err="1" smtClean="0"/>
              <a:t>Hottinger-Yankey</a:t>
            </a:r>
            <a:r>
              <a:rPr lang="en-US" sz="2800" dirty="0" smtClean="0"/>
              <a:t> Family p. 5</a:t>
            </a:r>
            <a:endParaRPr lang="en-US" sz="2800" dirty="0"/>
          </a:p>
        </p:txBody>
      </p:sp>
      <p:pic>
        <p:nvPicPr>
          <p:cNvPr id="4098" name="Picture 2" descr="C:\Documents and Settings\User\My Documents\My Pictures\Hottinger, Yankee p2\Hottinger, Yankee p2 004.png"/>
          <p:cNvPicPr>
            <a:picLocks noChangeAspect="1" noChangeArrowheads="1"/>
          </p:cNvPicPr>
          <p:nvPr/>
        </p:nvPicPr>
        <p:blipFill>
          <a:blip r:embed="rId3" cstate="print"/>
          <a:srcRect t="3743" r="3916" b="7668"/>
          <a:stretch>
            <a:fillRect/>
          </a:stretch>
        </p:blipFill>
        <p:spPr bwMode="auto">
          <a:xfrm>
            <a:off x="4267200" y="914400"/>
            <a:ext cx="4267200" cy="5410200"/>
          </a:xfrm>
          <a:prstGeom prst="rect">
            <a:avLst/>
          </a:prstGeom>
          <a:noFill/>
        </p:spPr>
      </p:pic>
      <p:cxnSp>
        <p:nvCxnSpPr>
          <p:cNvPr id="4" name="Straight Arrow Connector 3"/>
          <p:cNvCxnSpPr/>
          <p:nvPr/>
        </p:nvCxnSpPr>
        <p:spPr>
          <a:xfrm flipV="1">
            <a:off x="2819400" y="1295400"/>
            <a:ext cx="19812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3962400" cy="1143000"/>
          </a:xfrm>
        </p:spPr>
        <p:txBody>
          <a:bodyPr>
            <a:normAutofit/>
          </a:bodyPr>
          <a:lstStyle/>
          <a:p>
            <a:r>
              <a:rPr lang="en-US" sz="2800" dirty="0" smtClean="0"/>
              <a:t>The </a:t>
            </a:r>
            <a:r>
              <a:rPr lang="en-US" sz="2800" dirty="0" err="1" smtClean="0"/>
              <a:t>Hottinger-Yankey</a:t>
            </a:r>
            <a:r>
              <a:rPr lang="en-US" sz="2800" dirty="0" smtClean="0"/>
              <a:t> Family p. 241</a:t>
            </a:r>
            <a:endParaRPr lang="en-US" sz="2800" dirty="0"/>
          </a:p>
        </p:txBody>
      </p:sp>
      <p:pic>
        <p:nvPicPr>
          <p:cNvPr id="5122" name="Picture 2" descr="C:\Documents and Settings\User\My Documents\My Pictures\Hottinger, Yankee p2\Hottinger, Yankee p2 005.png"/>
          <p:cNvPicPr>
            <a:picLocks noChangeAspect="1" noChangeArrowheads="1"/>
          </p:cNvPicPr>
          <p:nvPr/>
        </p:nvPicPr>
        <p:blipFill>
          <a:blip r:embed="rId3" cstate="print"/>
          <a:srcRect t="2527" b="9029"/>
          <a:stretch>
            <a:fillRect/>
          </a:stretch>
        </p:blipFill>
        <p:spPr bwMode="auto">
          <a:xfrm>
            <a:off x="4114800" y="609600"/>
            <a:ext cx="4385711" cy="5334000"/>
          </a:xfrm>
          <a:prstGeom prst="rect">
            <a:avLst/>
          </a:prstGeom>
          <a:noFill/>
        </p:spPr>
      </p:pic>
      <p:cxnSp>
        <p:nvCxnSpPr>
          <p:cNvPr id="4" name="Straight Arrow Connector 3"/>
          <p:cNvCxnSpPr/>
          <p:nvPr/>
        </p:nvCxnSpPr>
        <p:spPr>
          <a:xfrm flipV="1">
            <a:off x="2514600" y="1447800"/>
            <a:ext cx="19812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smtClean="0"/>
              <a:t>Hottinger</a:t>
            </a:r>
            <a:r>
              <a:rPr lang="en-US" sz="4000" dirty="0" smtClean="0"/>
              <a:t>/</a:t>
            </a:r>
            <a:r>
              <a:rPr lang="en-US" sz="4000" dirty="0" err="1" smtClean="0"/>
              <a:t>Yankey</a:t>
            </a:r>
            <a:endParaRPr lang="en-US" sz="4000" dirty="0"/>
          </a:p>
        </p:txBody>
      </p:sp>
      <p:sp>
        <p:nvSpPr>
          <p:cNvPr id="3" name="TextBox 2"/>
          <p:cNvSpPr txBox="1"/>
          <p:nvPr/>
        </p:nvSpPr>
        <p:spPr>
          <a:xfrm>
            <a:off x="533400" y="1676400"/>
            <a:ext cx="7696200" cy="2308324"/>
          </a:xfrm>
          <a:prstGeom prst="rect">
            <a:avLst/>
          </a:prstGeom>
          <a:noFill/>
        </p:spPr>
        <p:txBody>
          <a:bodyPr wrap="square" rtlCol="0">
            <a:spAutoFit/>
          </a:bodyPr>
          <a:lstStyle/>
          <a:p>
            <a:r>
              <a:rPr lang="en-US" sz="1200" b="1" dirty="0" smtClean="0"/>
              <a:t>Notes</a:t>
            </a:r>
          </a:p>
          <a:p>
            <a:r>
              <a:rPr lang="en-US" sz="1200" dirty="0" smtClean="0"/>
              <a:t>Sources: p. 318-319.</a:t>
            </a:r>
          </a:p>
          <a:p>
            <a:r>
              <a:rPr lang="en-US" sz="1200" dirty="0" smtClean="0"/>
              <a:t>Includes index.</a:t>
            </a:r>
          </a:p>
          <a:p>
            <a:r>
              <a:rPr lang="en-US" sz="1200" dirty="0" smtClean="0"/>
              <a:t>Michael </a:t>
            </a:r>
            <a:r>
              <a:rPr lang="en-US" sz="1200" dirty="0" err="1" smtClean="0"/>
              <a:t>Honinger</a:t>
            </a:r>
            <a:r>
              <a:rPr lang="en-US" sz="1200" dirty="0" smtClean="0"/>
              <a:t> was the emigrant ancestor. He arrived in Pennsylvania in 1729. He was the father of Conrad </a:t>
            </a:r>
            <a:r>
              <a:rPr lang="en-US" sz="1200" dirty="0" err="1" smtClean="0"/>
              <a:t>Honinger</a:t>
            </a:r>
            <a:r>
              <a:rPr lang="en-US" sz="1200" dirty="0" smtClean="0"/>
              <a:t> (d.1804) who married Catherine </a:t>
            </a:r>
            <a:r>
              <a:rPr lang="en-US" sz="1200" dirty="0" err="1" smtClean="0"/>
              <a:t>Kutz</a:t>
            </a:r>
            <a:r>
              <a:rPr lang="en-US" sz="1200" dirty="0" smtClean="0"/>
              <a:t>. Conrad anglicized the name by changing it to </a:t>
            </a:r>
            <a:r>
              <a:rPr lang="en-US" sz="1200" dirty="0" err="1" smtClean="0"/>
              <a:t>Hottinger</a:t>
            </a:r>
            <a:r>
              <a:rPr lang="en-US" sz="1200" dirty="0" smtClean="0"/>
              <a:t>. Early in their marriage Conrad and Catherine moved to Rockingham County where they were the parents of nine children. One of their sons married Elizabeth </a:t>
            </a:r>
            <a:r>
              <a:rPr lang="en-US" sz="1200" dirty="0" err="1" smtClean="0"/>
              <a:t>Yankey</a:t>
            </a:r>
            <a:r>
              <a:rPr lang="en-US" sz="1200" dirty="0" smtClean="0"/>
              <a:t> while a daughter, </a:t>
            </a:r>
            <a:r>
              <a:rPr lang="en-US" sz="1200" dirty="0" err="1" smtClean="0"/>
              <a:t>Magdaline</a:t>
            </a:r>
            <a:r>
              <a:rPr lang="en-US" sz="1200" dirty="0" smtClean="0"/>
              <a:t>, married Michael </a:t>
            </a:r>
            <a:r>
              <a:rPr lang="en-US" sz="1200" dirty="0" err="1" smtClean="0"/>
              <a:t>Yankey</a:t>
            </a:r>
            <a:r>
              <a:rPr lang="en-US" sz="1200" dirty="0" smtClean="0"/>
              <a:t>. </a:t>
            </a:r>
            <a:r>
              <a:rPr lang="en-US" sz="1200" dirty="0" smtClean="0">
                <a:solidFill>
                  <a:srgbClr val="FF0000"/>
                </a:solidFill>
              </a:rPr>
              <a:t>The </a:t>
            </a:r>
            <a:r>
              <a:rPr lang="en-US" sz="1200" dirty="0" err="1" smtClean="0">
                <a:solidFill>
                  <a:srgbClr val="FF0000"/>
                </a:solidFill>
              </a:rPr>
              <a:t>Yankey</a:t>
            </a:r>
            <a:r>
              <a:rPr lang="en-US" sz="1200" dirty="0" smtClean="0">
                <a:solidFill>
                  <a:srgbClr val="FF0000"/>
                </a:solidFill>
              </a:rPr>
              <a:t> family descends from a Michael </a:t>
            </a:r>
            <a:r>
              <a:rPr lang="en-US" sz="1200" dirty="0" err="1" smtClean="0">
                <a:solidFill>
                  <a:srgbClr val="FF0000"/>
                </a:solidFill>
              </a:rPr>
              <a:t>Jenghe</a:t>
            </a:r>
            <a:r>
              <a:rPr lang="en-US" sz="1200" dirty="0" smtClean="0">
                <a:solidFill>
                  <a:srgbClr val="FF0000"/>
                </a:solidFill>
              </a:rPr>
              <a:t> I (1690-?) who traveled from Berlin, Germany and settled in Virginia. His only known son, Michael </a:t>
            </a:r>
            <a:r>
              <a:rPr lang="en-US" sz="1200" dirty="0" err="1" smtClean="0">
                <a:solidFill>
                  <a:srgbClr val="FF0000"/>
                </a:solidFill>
              </a:rPr>
              <a:t>Yankie</a:t>
            </a:r>
            <a:r>
              <a:rPr lang="en-US" sz="1200" dirty="0" smtClean="0">
                <a:solidFill>
                  <a:srgbClr val="FF0000"/>
                </a:solidFill>
              </a:rPr>
              <a:t> II settled in Shenandoah County where he was the father of five children,* </a:t>
            </a:r>
            <a:r>
              <a:rPr lang="en-US" sz="1200" dirty="0" smtClean="0"/>
              <a:t>one of whom was Michael </a:t>
            </a:r>
            <a:r>
              <a:rPr lang="en-US" sz="1200" dirty="0" err="1" smtClean="0"/>
              <a:t>Yankey</a:t>
            </a:r>
            <a:r>
              <a:rPr lang="en-US" sz="1200" dirty="0" smtClean="0"/>
              <a:t> (1775-1835) who married </a:t>
            </a:r>
            <a:r>
              <a:rPr lang="en-US" sz="1200" dirty="0" err="1" smtClean="0"/>
              <a:t>Magdaline</a:t>
            </a:r>
            <a:r>
              <a:rPr lang="en-US" sz="1200" dirty="0" smtClean="0"/>
              <a:t> </a:t>
            </a:r>
            <a:r>
              <a:rPr lang="en-US" sz="1200" dirty="0" err="1" smtClean="0"/>
              <a:t>Hottinger</a:t>
            </a:r>
            <a:r>
              <a:rPr lang="en-US" sz="1200" dirty="0" smtClean="0"/>
              <a:t>. Michael and </a:t>
            </a:r>
            <a:r>
              <a:rPr lang="en-US" sz="1200" dirty="0" err="1" smtClean="0"/>
              <a:t>Magdaline</a:t>
            </a:r>
            <a:r>
              <a:rPr lang="en-US" sz="1200" dirty="0" smtClean="0"/>
              <a:t> moved to Brocks Gap about 1800. Descendants live in Virginia and West Virginia.</a:t>
            </a:r>
          </a:p>
          <a:p>
            <a:endParaRPr lang="en-US" sz="1200" dirty="0"/>
          </a:p>
        </p:txBody>
      </p:sp>
      <p:sp>
        <p:nvSpPr>
          <p:cNvPr id="4" name="TextBox 3"/>
          <p:cNvSpPr txBox="1"/>
          <p:nvPr/>
        </p:nvSpPr>
        <p:spPr>
          <a:xfrm>
            <a:off x="838200" y="5257800"/>
            <a:ext cx="6477000" cy="954107"/>
          </a:xfrm>
          <a:prstGeom prst="rect">
            <a:avLst/>
          </a:prstGeom>
          <a:noFill/>
        </p:spPr>
        <p:txBody>
          <a:bodyPr wrap="square" rtlCol="0">
            <a:spAutoFit/>
          </a:bodyPr>
          <a:lstStyle/>
          <a:p>
            <a:r>
              <a:rPr lang="en-US" sz="1400" b="1" dirty="0" smtClean="0"/>
              <a:t>The </a:t>
            </a:r>
            <a:r>
              <a:rPr lang="en-US" sz="1400" b="1" dirty="0" err="1" smtClean="0"/>
              <a:t>Hottinger</a:t>
            </a:r>
            <a:r>
              <a:rPr lang="en-US" sz="1400" b="1" dirty="0" smtClean="0"/>
              <a:t> and </a:t>
            </a:r>
            <a:r>
              <a:rPr lang="en-US" sz="1400" b="1" dirty="0" err="1" smtClean="0"/>
              <a:t>Yankey</a:t>
            </a:r>
            <a:r>
              <a:rPr lang="en-US" sz="1400" b="1" dirty="0" smtClean="0"/>
              <a:t> families : including allied families of </a:t>
            </a:r>
            <a:r>
              <a:rPr lang="en-US" sz="1400" b="1" dirty="0" err="1" smtClean="0"/>
              <a:t>Nesselrodt</a:t>
            </a:r>
            <a:r>
              <a:rPr lang="en-US" sz="1400" b="1" dirty="0" smtClean="0"/>
              <a:t>/</a:t>
            </a:r>
            <a:r>
              <a:rPr lang="en-US" sz="1400" b="1" dirty="0" err="1" smtClean="0"/>
              <a:t>Nazelrod</a:t>
            </a:r>
            <a:r>
              <a:rPr lang="en-US" sz="1400" b="1" dirty="0" smtClean="0"/>
              <a:t>, Ratcliff, </a:t>
            </a:r>
            <a:r>
              <a:rPr lang="en-US" sz="1400" b="1" dirty="0" err="1" smtClean="0"/>
              <a:t>Halterman</a:t>
            </a:r>
            <a:r>
              <a:rPr lang="en-US" sz="1400" b="1" dirty="0" smtClean="0"/>
              <a:t>, </a:t>
            </a:r>
            <a:r>
              <a:rPr lang="en-US" sz="1400" b="1" dirty="0" err="1" smtClean="0"/>
              <a:t>Delawder</a:t>
            </a:r>
            <a:r>
              <a:rPr lang="en-US" sz="1400" b="1" dirty="0" smtClean="0"/>
              <a:t>, Dove, </a:t>
            </a:r>
            <a:r>
              <a:rPr lang="en-US" sz="1400" b="1" dirty="0" err="1" smtClean="0"/>
              <a:t>Wratchford</a:t>
            </a:r>
            <a:r>
              <a:rPr lang="en-US" sz="1400" b="1" dirty="0" smtClean="0"/>
              <a:t>, Hauck, </a:t>
            </a:r>
            <a:r>
              <a:rPr lang="en-US" sz="1400" b="1" dirty="0" err="1" smtClean="0"/>
              <a:t>Feezle</a:t>
            </a:r>
            <a:r>
              <a:rPr lang="en-US" sz="1400" b="1" dirty="0" smtClean="0"/>
              <a:t>, and others</a:t>
            </a:r>
          </a:p>
          <a:p>
            <a:r>
              <a:rPr lang="en-US" sz="1400" dirty="0" smtClean="0">
                <a:hlinkClick r:id="rId3" tooltip="Search for more by this author"/>
              </a:rPr>
              <a:t>Lewis H </a:t>
            </a:r>
            <a:r>
              <a:rPr lang="en-US" sz="1400" dirty="0" err="1" smtClean="0">
                <a:hlinkClick r:id="rId3" tooltip="Search for more by this author"/>
              </a:rPr>
              <a:t>Yankey</a:t>
            </a:r>
            <a:r>
              <a:rPr lang="en-US" sz="1400" dirty="0" smtClean="0"/>
              <a:t>; </a:t>
            </a:r>
            <a:r>
              <a:rPr lang="en-US" sz="1400" dirty="0" smtClean="0">
                <a:hlinkClick r:id="rId4" tooltip="Search for more by this author"/>
              </a:rPr>
              <a:t>Patricia T Ritchie</a:t>
            </a:r>
            <a:r>
              <a:rPr lang="en-US" sz="1400" dirty="0" smtClean="0"/>
              <a:t> </a:t>
            </a:r>
            <a:r>
              <a:rPr lang="en-US" sz="1400" dirty="0" err="1" smtClean="0"/>
              <a:t>Publisher:Criders</a:t>
            </a:r>
            <a:r>
              <a:rPr lang="en-US" sz="1400" dirty="0" smtClean="0"/>
              <a:t>, Virginia : [Lewis H. </a:t>
            </a:r>
            <a:r>
              <a:rPr lang="en-US" sz="1400" dirty="0" err="1" smtClean="0"/>
              <a:t>Yankey</a:t>
            </a:r>
            <a:r>
              <a:rPr lang="en-US" sz="1400" dirty="0" smtClean="0"/>
              <a:t>], 1991</a:t>
            </a:r>
            <a:endParaRPr lang="en-US" sz="1400" b="1" dirty="0" smtClean="0"/>
          </a:p>
          <a:p>
            <a:endParaRPr lang="en-US" sz="1400" dirty="0"/>
          </a:p>
        </p:txBody>
      </p:sp>
      <p:sp>
        <p:nvSpPr>
          <p:cNvPr id="6" name="TextBox 5"/>
          <p:cNvSpPr txBox="1"/>
          <p:nvPr/>
        </p:nvSpPr>
        <p:spPr>
          <a:xfrm>
            <a:off x="609600" y="4343400"/>
            <a:ext cx="7467600" cy="461665"/>
          </a:xfrm>
          <a:prstGeom prst="rect">
            <a:avLst/>
          </a:prstGeom>
          <a:noFill/>
        </p:spPr>
        <p:txBody>
          <a:bodyPr wrap="square" rtlCol="0">
            <a:spAutoFit/>
          </a:bodyPr>
          <a:lstStyle/>
          <a:p>
            <a:r>
              <a:rPr lang="en-US" sz="1200" dirty="0" smtClean="0"/>
              <a:t>Conrad </a:t>
            </a:r>
            <a:r>
              <a:rPr lang="en-US" sz="1200" dirty="0" err="1" smtClean="0"/>
              <a:t>Honinger</a:t>
            </a:r>
            <a:r>
              <a:rPr lang="en-US" sz="1200" dirty="0" smtClean="0"/>
              <a:t> married Catherine </a:t>
            </a:r>
            <a:r>
              <a:rPr lang="en-US" sz="1200" dirty="0" err="1" smtClean="0"/>
              <a:t>Kutz</a:t>
            </a:r>
            <a:r>
              <a:rPr lang="en-US" sz="1200" dirty="0" smtClean="0"/>
              <a:t>.  She was the daughter of Nicholas </a:t>
            </a:r>
            <a:r>
              <a:rPr lang="en-US" sz="1200" dirty="0" err="1" smtClean="0"/>
              <a:t>Kutz</a:t>
            </a:r>
            <a:r>
              <a:rPr lang="en-US" sz="1200" dirty="0" smtClean="0"/>
              <a:t> of Berks County, PA.  Previously of Philadelphia, County, PA.  </a:t>
            </a:r>
            <a:r>
              <a:rPr lang="en-US" sz="1200" dirty="0" smtClean="0">
                <a:solidFill>
                  <a:srgbClr val="FF0000"/>
                </a:solidFill>
              </a:rPr>
              <a:t>(Nicholas </a:t>
            </a:r>
            <a:r>
              <a:rPr lang="en-US" sz="1200" dirty="0" err="1" smtClean="0">
                <a:solidFill>
                  <a:srgbClr val="FF0000"/>
                </a:solidFill>
              </a:rPr>
              <a:t>Kutz</a:t>
            </a:r>
            <a:r>
              <a:rPr lang="en-US" sz="1200" dirty="0" smtClean="0">
                <a:solidFill>
                  <a:srgbClr val="FF0000"/>
                </a:solidFill>
              </a:rPr>
              <a:t> was born in Stuttgart, in 1729,)**</a:t>
            </a:r>
          </a:p>
        </p:txBody>
      </p:sp>
      <p:sp>
        <p:nvSpPr>
          <p:cNvPr id="8" name="TextBox 7"/>
          <p:cNvSpPr txBox="1"/>
          <p:nvPr/>
        </p:nvSpPr>
        <p:spPr>
          <a:xfrm>
            <a:off x="381000" y="6248400"/>
            <a:ext cx="6421566" cy="646331"/>
          </a:xfrm>
          <a:prstGeom prst="rect">
            <a:avLst/>
          </a:prstGeom>
          <a:noFill/>
        </p:spPr>
        <p:txBody>
          <a:bodyPr wrap="none" rtlCol="0">
            <a:spAutoFit/>
          </a:bodyPr>
          <a:lstStyle/>
          <a:p>
            <a:r>
              <a:rPr lang="en-US" sz="1200" dirty="0" smtClean="0">
                <a:solidFill>
                  <a:srgbClr val="FF0000"/>
                </a:solidFill>
              </a:rPr>
              <a:t>* This has been shown to be false.  See </a:t>
            </a:r>
            <a:r>
              <a:rPr lang="en-US" sz="1200" dirty="0" err="1" smtClean="0">
                <a:solidFill>
                  <a:srgbClr val="FF0000"/>
                </a:solidFill>
              </a:rPr>
              <a:t>Yankie</a:t>
            </a:r>
            <a:r>
              <a:rPr lang="en-US" sz="1200" dirty="0" smtClean="0">
                <a:solidFill>
                  <a:srgbClr val="FF0000"/>
                </a:solidFill>
              </a:rPr>
              <a:t> Fortune Letters.</a:t>
            </a:r>
          </a:p>
          <a:p>
            <a:r>
              <a:rPr lang="en-US" sz="1200" dirty="0" smtClean="0">
                <a:solidFill>
                  <a:srgbClr val="FF0000"/>
                </a:solidFill>
              </a:rPr>
              <a:t>** Nicholas </a:t>
            </a:r>
            <a:r>
              <a:rPr lang="en-US" sz="1200" dirty="0" err="1" smtClean="0">
                <a:solidFill>
                  <a:srgbClr val="FF0000"/>
                </a:solidFill>
              </a:rPr>
              <a:t>Kutz</a:t>
            </a:r>
            <a:r>
              <a:rPr lang="en-US" sz="1200" dirty="0" smtClean="0">
                <a:solidFill>
                  <a:srgbClr val="FF0000"/>
                </a:solidFill>
              </a:rPr>
              <a:t> was born in 1691, not in 1729.  He was probably from Switzerland.  See </a:t>
            </a:r>
            <a:r>
              <a:rPr lang="en-US" sz="1200" dirty="0" err="1" smtClean="0">
                <a:solidFill>
                  <a:srgbClr val="FF0000"/>
                </a:solidFill>
              </a:rPr>
              <a:t>FindaGrave</a:t>
            </a:r>
            <a:r>
              <a:rPr lang="en-US" sz="1200" dirty="0" smtClean="0">
                <a:solidFill>
                  <a:srgbClr val="FF0000"/>
                </a:solidFill>
              </a:rPr>
              <a:t>.</a:t>
            </a:r>
          </a:p>
          <a:p>
            <a:endParaRPr lang="en-U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7924800" cy="5924699"/>
          </a:xfrm>
          <a:prstGeom prst="rect">
            <a:avLst/>
          </a:prstGeom>
          <a:noFill/>
        </p:spPr>
        <p:txBody>
          <a:bodyPr wrap="square" rtlCol="0">
            <a:spAutoFit/>
          </a:bodyPr>
          <a:lstStyle/>
          <a:p>
            <a:r>
              <a:rPr lang="en-US" sz="1600" b="1" dirty="0" err="1" smtClean="0"/>
              <a:t>Yankie</a:t>
            </a:r>
            <a:r>
              <a:rPr lang="en-US" sz="1600" b="1" dirty="0" smtClean="0"/>
              <a:t>/</a:t>
            </a:r>
            <a:r>
              <a:rPr lang="en-US" sz="1600" b="1" dirty="0" err="1" smtClean="0"/>
              <a:t>Yankey</a:t>
            </a:r>
            <a:r>
              <a:rPr lang="en-US" sz="1600" b="1" dirty="0" smtClean="0"/>
              <a:t> Fortune Letters</a:t>
            </a:r>
            <a:r>
              <a:rPr lang="en-US" sz="1000" dirty="0" smtClean="0"/>
              <a:t/>
            </a:r>
            <a:br>
              <a:rPr lang="en-US" sz="1000" dirty="0" smtClean="0"/>
            </a:br>
            <a:r>
              <a:rPr lang="en-US" sz="1100" dirty="0" smtClean="0"/>
              <a:t>In the early part of the 1900’s it was reported in newspapers that the </a:t>
            </a:r>
            <a:r>
              <a:rPr lang="en-US" sz="1100" dirty="0" err="1" smtClean="0"/>
              <a:t>Yankie</a:t>
            </a:r>
            <a:r>
              <a:rPr lang="en-US" sz="1100" dirty="0" smtClean="0"/>
              <a:t>/</a:t>
            </a:r>
            <a:r>
              <a:rPr lang="en-US" sz="1100" dirty="0" err="1" smtClean="0"/>
              <a:t>Yankey</a:t>
            </a:r>
            <a:r>
              <a:rPr lang="en-US" sz="1100" dirty="0" smtClean="0"/>
              <a:t> family of America was heir to a fortune of millions in Germany. The family was required to establish the lineage to Germany to claim this money. This era was one of hyperinflation in Germany with paper notes of 100,000 marks and one milliard marks (equivalent to one billion marks). William Henry Yankee reportedly saw initial the advertisement.  </a:t>
            </a:r>
          </a:p>
          <a:p>
            <a:r>
              <a:rPr lang="en-US" sz="1100" dirty="0" smtClean="0"/>
              <a:t> </a:t>
            </a:r>
          </a:p>
          <a:p>
            <a:r>
              <a:rPr lang="en-US" sz="1100" dirty="0" smtClean="0"/>
              <a:t>This potential for wealth prompted an exchange of letters among numerous family members in an attempt to establish a lineage. These family letters became known as </a:t>
            </a:r>
            <a:r>
              <a:rPr lang="en-US" sz="1100" dirty="0" err="1" smtClean="0"/>
              <a:t>the</a:t>
            </a:r>
            <a:r>
              <a:rPr lang="en-US" sz="1100" i="1" dirty="0" err="1" smtClean="0"/>
              <a:t>Yankie</a:t>
            </a:r>
            <a:r>
              <a:rPr lang="en-US" sz="1100" i="1" dirty="0" smtClean="0"/>
              <a:t> Fortune Letters</a:t>
            </a:r>
            <a:r>
              <a:rPr lang="en-US" sz="1100" dirty="0" smtClean="0"/>
              <a:t>. Some family members changed the spelling of their name to correspond with the spelling in the newspaper advertisements. The letters available began in 1911 and extended to 1924. The first to seek the </a:t>
            </a:r>
            <a:r>
              <a:rPr lang="en-US" sz="1100" dirty="0" err="1" smtClean="0"/>
              <a:t>Yankie</a:t>
            </a:r>
            <a:r>
              <a:rPr lang="en-US" sz="1100" dirty="0" smtClean="0"/>
              <a:t>/</a:t>
            </a:r>
            <a:r>
              <a:rPr lang="en-US" sz="1100" dirty="0" err="1" smtClean="0"/>
              <a:t>Yankey</a:t>
            </a:r>
            <a:r>
              <a:rPr lang="en-US" sz="1100" dirty="0" smtClean="0"/>
              <a:t> Fortune was William Henry </a:t>
            </a:r>
            <a:r>
              <a:rPr lang="en-US" sz="1100" dirty="0" err="1" smtClean="0"/>
              <a:t>Yankie</a:t>
            </a:r>
            <a:r>
              <a:rPr lang="en-US" sz="1100" dirty="0" smtClean="0"/>
              <a:t> but other writers were James Minor </a:t>
            </a:r>
            <a:r>
              <a:rPr lang="en-US" sz="1100" dirty="0" err="1" smtClean="0"/>
              <a:t>Yankie</a:t>
            </a:r>
            <a:r>
              <a:rPr lang="en-US" sz="1100" dirty="0" smtClean="0"/>
              <a:t>, Joseph Samuel </a:t>
            </a:r>
            <a:r>
              <a:rPr lang="en-US" sz="1100" dirty="0" err="1" smtClean="0"/>
              <a:t>Yankey</a:t>
            </a:r>
            <a:r>
              <a:rPr lang="en-US" sz="1100" dirty="0" smtClean="0"/>
              <a:t>, and William Riley </a:t>
            </a:r>
            <a:r>
              <a:rPr lang="en-US" sz="1100" dirty="0" err="1" smtClean="0"/>
              <a:t>Yankey</a:t>
            </a:r>
            <a:r>
              <a:rPr lang="en-US" sz="1100" dirty="0" smtClean="0"/>
              <a:t>.</a:t>
            </a:r>
          </a:p>
          <a:p>
            <a:r>
              <a:rPr lang="en-US" sz="1100" dirty="0" smtClean="0"/>
              <a:t> </a:t>
            </a:r>
          </a:p>
          <a:p>
            <a:r>
              <a:rPr lang="en-US" sz="1100" dirty="0" smtClean="0"/>
              <a:t>The </a:t>
            </a:r>
            <a:r>
              <a:rPr lang="en-US" sz="1100" i="1" dirty="0" err="1" smtClean="0"/>
              <a:t>Yankie</a:t>
            </a:r>
            <a:r>
              <a:rPr lang="en-US" sz="1100" i="1" dirty="0" smtClean="0"/>
              <a:t> Fortune Letters</a:t>
            </a:r>
            <a:r>
              <a:rPr lang="en-US" sz="1100" dirty="0" smtClean="0"/>
              <a:t> mention Michael </a:t>
            </a:r>
            <a:r>
              <a:rPr lang="en-US" sz="1100" dirty="0" err="1" smtClean="0"/>
              <a:t>Yankey</a:t>
            </a:r>
            <a:r>
              <a:rPr lang="en-US" sz="1100" dirty="0" smtClean="0"/>
              <a:t> I and II and that the family reportedly originated in Berlin, Germany in the 1600’s.The letters also include </a:t>
            </a:r>
            <a:r>
              <a:rPr lang="en-US" sz="1100" i="1" dirty="0" smtClean="0"/>
              <a:t>“</a:t>
            </a:r>
            <a:r>
              <a:rPr lang="en-US" sz="1100" i="1" dirty="0" err="1" smtClean="0"/>
              <a:t>Slabtown</a:t>
            </a:r>
            <a:r>
              <a:rPr lang="en-US" sz="1100" i="1" dirty="0" smtClean="0"/>
              <a:t>”</a:t>
            </a:r>
            <a:r>
              <a:rPr lang="en-US" sz="1100" dirty="0" smtClean="0"/>
              <a:t> as the early location of the </a:t>
            </a:r>
            <a:r>
              <a:rPr lang="en-US" sz="1100" dirty="0" err="1" smtClean="0"/>
              <a:t>Yankie</a:t>
            </a:r>
            <a:r>
              <a:rPr lang="en-US" sz="1100" dirty="0" smtClean="0"/>
              <a:t> family in Virginia. This information in the </a:t>
            </a:r>
            <a:r>
              <a:rPr lang="en-US" sz="1100" i="1" dirty="0" err="1" smtClean="0"/>
              <a:t>Yankie</a:t>
            </a:r>
            <a:r>
              <a:rPr lang="en-US" sz="1100" i="1" dirty="0" smtClean="0"/>
              <a:t> Fortune Letters </a:t>
            </a:r>
            <a:r>
              <a:rPr lang="en-US" sz="1100" dirty="0" smtClean="0"/>
              <a:t>became accepted as factual. These letters appear to be the source of the misinformation that has lead to considerable inaccuracies in the </a:t>
            </a:r>
            <a:r>
              <a:rPr lang="en-US" sz="1100" dirty="0" err="1" smtClean="0"/>
              <a:t>Yankie</a:t>
            </a:r>
            <a:r>
              <a:rPr lang="en-US" sz="1100" dirty="0" smtClean="0"/>
              <a:t> family’s lineage on genealogical sites, in family histories, and on the Internet. Early researchers apparently utilized these letters as a primary source of information.</a:t>
            </a:r>
          </a:p>
          <a:p>
            <a:r>
              <a:rPr lang="en-US" sz="1100" dirty="0" smtClean="0"/>
              <a:t>The </a:t>
            </a:r>
            <a:r>
              <a:rPr lang="en-US" sz="1100" i="1" dirty="0" err="1" smtClean="0"/>
              <a:t>Yankie</a:t>
            </a:r>
            <a:r>
              <a:rPr lang="en-US" sz="1100" i="1" dirty="0" smtClean="0"/>
              <a:t> Fortune Letters</a:t>
            </a:r>
            <a:r>
              <a:rPr lang="en-US" sz="1100" dirty="0" smtClean="0"/>
              <a:t> reported that three brothers “</a:t>
            </a:r>
            <a:r>
              <a:rPr lang="en-US" sz="1100" i="1" dirty="0" smtClean="0"/>
              <a:t>got off a ship</a:t>
            </a:r>
            <a:r>
              <a:rPr lang="en-US" sz="1100" dirty="0" smtClean="0"/>
              <a:t>” but now it is assumed that the three brothers were probably Andrew John </a:t>
            </a:r>
            <a:r>
              <a:rPr lang="en-US" sz="1100" dirty="0" err="1" smtClean="0"/>
              <a:t>Yankie’s</a:t>
            </a:r>
            <a:r>
              <a:rPr lang="en-US" sz="1100" dirty="0" smtClean="0"/>
              <a:t> sons, Michael, Andrew, and Jacob </a:t>
            </a:r>
            <a:r>
              <a:rPr lang="en-US" sz="1100" dirty="0" err="1" smtClean="0"/>
              <a:t>Yankie</a:t>
            </a:r>
            <a:r>
              <a:rPr lang="en-US" sz="1100" dirty="0" smtClean="0"/>
              <a:t>, born in Virginia. It is now known that on June 22, 1750, the immigrant Andreas Johan </a:t>
            </a:r>
            <a:r>
              <a:rPr lang="en-US" sz="1100" dirty="0" err="1" smtClean="0"/>
              <a:t>Jencke</a:t>
            </a:r>
            <a:r>
              <a:rPr lang="en-US" sz="1100" dirty="0" smtClean="0"/>
              <a:t> arrived on the ship, </a:t>
            </a:r>
            <a:r>
              <a:rPr lang="en-US" sz="1100" i="1" dirty="0" smtClean="0"/>
              <a:t>Irene</a:t>
            </a:r>
            <a:r>
              <a:rPr lang="en-US" sz="1100" dirty="0" smtClean="0"/>
              <a:t>.</a:t>
            </a:r>
          </a:p>
          <a:p>
            <a:r>
              <a:rPr lang="en-US" sz="1100" dirty="0" smtClean="0"/>
              <a:t> </a:t>
            </a:r>
          </a:p>
          <a:p>
            <a:r>
              <a:rPr lang="en-US" sz="1100" dirty="0" smtClean="0"/>
              <a:t>A positive result from the </a:t>
            </a:r>
            <a:r>
              <a:rPr lang="en-US" sz="1100" i="1" dirty="0" err="1" smtClean="0"/>
              <a:t>Yankie</a:t>
            </a:r>
            <a:r>
              <a:rPr lang="en-US" sz="1100" i="1" dirty="0" smtClean="0"/>
              <a:t> Fortune Letters</a:t>
            </a:r>
            <a:r>
              <a:rPr lang="en-US" sz="1100" dirty="0" smtClean="0"/>
              <a:t> was that they are a source of considerable </a:t>
            </a:r>
            <a:r>
              <a:rPr lang="en-US" sz="1100" dirty="0" err="1" smtClean="0"/>
              <a:t>Yankie</a:t>
            </a:r>
            <a:r>
              <a:rPr lang="en-US" sz="1100" dirty="0" smtClean="0"/>
              <a:t>/</a:t>
            </a:r>
            <a:r>
              <a:rPr lang="en-US" sz="1100" dirty="0" err="1" smtClean="0"/>
              <a:t>Yankey</a:t>
            </a:r>
            <a:r>
              <a:rPr lang="en-US" sz="1100" dirty="0" smtClean="0"/>
              <a:t> family information including names of children. At the time of the letters the family was scattered throughout the United States and this exchange of letters allowed additional family history to be compiled. A discussion of the </a:t>
            </a:r>
            <a:r>
              <a:rPr lang="en-US" sz="1100" dirty="0" err="1" smtClean="0"/>
              <a:t>Yankie</a:t>
            </a:r>
            <a:r>
              <a:rPr lang="en-US" sz="1100" dirty="0" smtClean="0"/>
              <a:t> Fortune Letters can be found on the </a:t>
            </a:r>
            <a:r>
              <a:rPr lang="en-US" sz="1100" dirty="0" err="1" smtClean="0"/>
              <a:t>Yankie</a:t>
            </a:r>
            <a:r>
              <a:rPr lang="en-US" sz="1100" dirty="0" smtClean="0"/>
              <a:t> Cousins Web site, </a:t>
            </a:r>
            <a:r>
              <a:rPr lang="en-US" sz="1100" u="sng" dirty="0" smtClean="0">
                <a:hlinkClick r:id="rId3"/>
              </a:rPr>
              <a:t>www.yankie.net</a:t>
            </a:r>
            <a:r>
              <a:rPr lang="en-US" sz="1100" dirty="0" smtClean="0"/>
              <a:t>, by Jerry </a:t>
            </a:r>
            <a:r>
              <a:rPr lang="en-US" sz="1100" dirty="0" err="1" smtClean="0"/>
              <a:t>Yankie</a:t>
            </a:r>
            <a:r>
              <a:rPr lang="en-US" sz="1100" dirty="0" smtClean="0"/>
              <a:t>. The defining work of Barbara Mahoney and Ruth Gregory is well documented on the </a:t>
            </a:r>
            <a:r>
              <a:rPr lang="en-US" sz="1100" dirty="0" err="1" smtClean="0"/>
              <a:t>Yankie</a:t>
            </a:r>
            <a:r>
              <a:rPr lang="en-US" sz="1100" dirty="0" smtClean="0"/>
              <a:t> Cousins Web site and in personal communication to the author from Barbara Mahoney. We are indebted to the </a:t>
            </a:r>
            <a:r>
              <a:rPr lang="en-US" sz="1100" dirty="0" err="1" smtClean="0"/>
              <a:t>Yankie</a:t>
            </a:r>
            <a:r>
              <a:rPr lang="en-US" sz="1100" dirty="0" smtClean="0"/>
              <a:t> family members for their diligence in establishing many family members; however, the </a:t>
            </a:r>
            <a:r>
              <a:rPr lang="en-US" sz="1100" dirty="0" err="1" smtClean="0"/>
              <a:t>Yankie</a:t>
            </a:r>
            <a:r>
              <a:rPr lang="en-US" sz="1100" dirty="0" smtClean="0"/>
              <a:t> Fortune was a scam or fraud.</a:t>
            </a:r>
          </a:p>
          <a:p>
            <a:r>
              <a:rPr lang="en-US" sz="1100" dirty="0" smtClean="0"/>
              <a:t>           </a:t>
            </a:r>
          </a:p>
          <a:p>
            <a:r>
              <a:rPr lang="en-US" sz="1100" dirty="0" smtClean="0"/>
              <a:t>It is now known that the lineage of Michael </a:t>
            </a:r>
            <a:r>
              <a:rPr lang="en-US" sz="1100" dirty="0" err="1" smtClean="0"/>
              <a:t>Yankie</a:t>
            </a:r>
            <a:r>
              <a:rPr lang="en-US" sz="1100" dirty="0" smtClean="0"/>
              <a:t> I and II is incorrect. The initial immigrant was Andreas Johan </a:t>
            </a:r>
            <a:r>
              <a:rPr lang="en-US" sz="1100" dirty="0" err="1" smtClean="0"/>
              <a:t>Jencke</a:t>
            </a:r>
            <a:r>
              <a:rPr lang="en-US" sz="1100" dirty="0" smtClean="0"/>
              <a:t> born in Upper Silesia in1726. In 1734, he arrived with his family at the Moravian Society in </a:t>
            </a:r>
            <a:r>
              <a:rPr lang="en-US" sz="1100" dirty="0" err="1" smtClean="0"/>
              <a:t>Herrnhut</a:t>
            </a:r>
            <a:r>
              <a:rPr lang="en-US" sz="1100" dirty="0" smtClean="0"/>
              <a:t>, Germany. In 1750 he sailed to New York and traveled to the Moravian Community in Bethlehem, Pennsylvania. In March of 1761 Andrew John </a:t>
            </a:r>
            <a:r>
              <a:rPr lang="en-US" sz="1100" dirty="0" err="1" smtClean="0"/>
              <a:t>Yankie</a:t>
            </a:r>
            <a:r>
              <a:rPr lang="en-US" sz="1100" dirty="0" smtClean="0"/>
              <a:t> moved to Dunmore County, Virginia that was later renamed Shenandoah County, Virginia. This book traces a portion of the </a:t>
            </a:r>
            <a:r>
              <a:rPr lang="en-US" sz="1100" dirty="0" err="1" smtClean="0"/>
              <a:t>Yankie</a:t>
            </a:r>
            <a:r>
              <a:rPr lang="en-US" sz="1100" dirty="0" smtClean="0"/>
              <a:t>/</a:t>
            </a:r>
            <a:r>
              <a:rPr lang="en-US" sz="1100" dirty="0" err="1" smtClean="0"/>
              <a:t>Yankey</a:t>
            </a:r>
            <a:r>
              <a:rPr lang="en-US" sz="1100" dirty="0" smtClean="0"/>
              <a:t> family.</a:t>
            </a:r>
          </a:p>
          <a:p>
            <a:r>
              <a:rPr lang="en-US" sz="1100" dirty="0" smtClean="0"/>
              <a:t/>
            </a:r>
            <a:br>
              <a:rPr lang="en-US" sz="1100" dirty="0" smtClean="0"/>
            </a:br>
            <a:endParaRPr lang="en-US" sz="11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229600" cy="6124754"/>
          </a:xfrm>
          <a:prstGeom prst="rect">
            <a:avLst/>
          </a:prstGeom>
          <a:noFill/>
        </p:spPr>
        <p:txBody>
          <a:bodyPr wrap="square" rtlCol="0">
            <a:spAutoFit/>
          </a:bodyPr>
          <a:lstStyle/>
          <a:p>
            <a:r>
              <a:rPr lang="en-US" sz="1200" b="1" dirty="0" err="1" smtClean="0">
                <a:hlinkClick r:id="rId3"/>
              </a:rPr>
              <a:t>Yankey</a:t>
            </a:r>
            <a:r>
              <a:rPr lang="en-US" sz="1200" b="1" dirty="0" smtClean="0">
                <a:hlinkClick r:id="rId3"/>
              </a:rPr>
              <a:t> Family Cemetery</a:t>
            </a:r>
            <a:r>
              <a:rPr lang="en-US" sz="1200" b="1" dirty="0" smtClean="0"/>
              <a:t> </a:t>
            </a:r>
            <a:r>
              <a:rPr lang="en-US" sz="1200" dirty="0" smtClean="0"/>
              <a:t>,	 </a:t>
            </a:r>
            <a:r>
              <a:rPr lang="en-US" sz="1200" dirty="0" err="1" smtClean="0"/>
              <a:t>Criders</a:t>
            </a:r>
            <a:r>
              <a:rPr lang="en-US" sz="1200" dirty="0" smtClean="0"/>
              <a:t>, Rockingham County, VA</a:t>
            </a:r>
          </a:p>
          <a:p>
            <a:endParaRPr lang="en-US" sz="1000" dirty="0" smtClean="0"/>
          </a:p>
          <a:p>
            <a:r>
              <a:rPr lang="en-US" sz="1000" dirty="0" smtClean="0"/>
              <a:t>Birth: 1773</a:t>
            </a:r>
            <a:br>
              <a:rPr lang="en-US" sz="1000" dirty="0" smtClean="0"/>
            </a:br>
            <a:r>
              <a:rPr lang="en-US" sz="1000" dirty="0" smtClean="0"/>
              <a:t>Shenandoah County</a:t>
            </a:r>
            <a:br>
              <a:rPr lang="en-US" sz="1000" dirty="0" smtClean="0"/>
            </a:br>
            <a:r>
              <a:rPr lang="en-US" sz="1000" dirty="0" smtClean="0"/>
              <a:t>Virginia, USA Death: unknown</a:t>
            </a:r>
            <a:br>
              <a:rPr lang="en-US" sz="1000" dirty="0" smtClean="0"/>
            </a:br>
            <a:r>
              <a:rPr lang="en-US" sz="1000" dirty="0" smtClean="0"/>
              <a:t>Pendleton County</a:t>
            </a:r>
            <a:br>
              <a:rPr lang="en-US" sz="1000" dirty="0" smtClean="0"/>
            </a:br>
            <a:r>
              <a:rPr lang="en-US" sz="1000" dirty="0" smtClean="0"/>
              <a:t>West Virginia, USA</a:t>
            </a:r>
            <a:br>
              <a:rPr lang="en-US" sz="1000" dirty="0" smtClean="0"/>
            </a:br>
            <a:r>
              <a:rPr lang="en-US" sz="1000" dirty="0" smtClean="0"/>
              <a:t>Michael </a:t>
            </a:r>
            <a:r>
              <a:rPr lang="en-US" sz="1000" dirty="0" err="1" smtClean="0"/>
              <a:t>Yankey</a:t>
            </a:r>
            <a:r>
              <a:rPr lang="en-US" sz="1000" dirty="0" smtClean="0"/>
              <a:t> is buried on Shenandoah Mountain at </a:t>
            </a:r>
            <a:r>
              <a:rPr lang="en-US" sz="1000" dirty="0" err="1" smtClean="0"/>
              <a:t>Criders</a:t>
            </a:r>
            <a:r>
              <a:rPr lang="en-US" sz="1000" dirty="0" smtClean="0"/>
              <a:t>, Virginia, originally the </a:t>
            </a:r>
            <a:r>
              <a:rPr lang="en-US" sz="1000" dirty="0" err="1" smtClean="0"/>
              <a:t>Yankey</a:t>
            </a:r>
            <a:r>
              <a:rPr lang="en-US" sz="1000" dirty="0" smtClean="0"/>
              <a:t> Family Cemetery which is now called </a:t>
            </a:r>
            <a:r>
              <a:rPr lang="en-US" sz="1000" dirty="0" err="1" smtClean="0"/>
              <a:t>Caplinger</a:t>
            </a:r>
            <a:r>
              <a:rPr lang="en-US" sz="1000" dirty="0" smtClean="0"/>
              <a:t> Cemetery. </a:t>
            </a:r>
            <a:br>
              <a:rPr lang="en-US" sz="1000" dirty="0" smtClean="0"/>
            </a:br>
            <a:r>
              <a:rPr lang="en-US" sz="1000" dirty="0" smtClean="0"/>
              <a:t/>
            </a:r>
            <a:br>
              <a:rPr lang="en-US" sz="1000" dirty="0" smtClean="0"/>
            </a:br>
            <a:r>
              <a:rPr lang="en-US" sz="1000" dirty="0" smtClean="0"/>
              <a:t>Michael </a:t>
            </a:r>
            <a:r>
              <a:rPr lang="en-US" sz="1000" dirty="0" err="1" smtClean="0"/>
              <a:t>Yankey</a:t>
            </a:r>
            <a:r>
              <a:rPr lang="en-US" sz="1000" dirty="0" smtClean="0"/>
              <a:t> was born about 1773 in Shenandoah County, Virginia, the son of Andrew John (Andreas Johan) </a:t>
            </a:r>
            <a:r>
              <a:rPr lang="en-US" sz="1000" dirty="0" err="1" smtClean="0"/>
              <a:t>Yankey</a:t>
            </a:r>
            <a:r>
              <a:rPr lang="en-US" sz="1000" dirty="0" smtClean="0"/>
              <a:t>, a German immigrant who arrived into US in 1750. Michael's father seems to have gone by the name John A. </a:t>
            </a:r>
            <a:r>
              <a:rPr lang="en-US" sz="1000" dirty="0" err="1" smtClean="0"/>
              <a:t>Yankey</a:t>
            </a:r>
            <a:r>
              <a:rPr lang="en-US" sz="1000" dirty="0" smtClean="0"/>
              <a:t>. (Michael's birth year is assessed according to the 1783 Shenandoah County Circuit Court Records regarding Guardianship after father John </a:t>
            </a:r>
            <a:r>
              <a:rPr lang="en-US" sz="1000" dirty="0" err="1" smtClean="0"/>
              <a:t>Yankie</a:t>
            </a:r>
            <a:r>
              <a:rPr lang="en-US" sz="1000" dirty="0" smtClean="0"/>
              <a:t> died; since Michael's father had died he was bonded out to a Guardian, Michael </a:t>
            </a:r>
            <a:r>
              <a:rPr lang="en-US" sz="1000" dirty="0" err="1" smtClean="0"/>
              <a:t>Nease</a:t>
            </a:r>
            <a:r>
              <a:rPr lang="en-US" sz="1000" dirty="0" smtClean="0"/>
              <a:t>.). </a:t>
            </a:r>
            <a:br>
              <a:rPr lang="en-US" sz="1000" dirty="0" smtClean="0"/>
            </a:br>
            <a:r>
              <a:rPr lang="en-US" sz="1000" dirty="0" smtClean="0"/>
              <a:t/>
            </a:r>
            <a:br>
              <a:rPr lang="en-US" sz="1000" dirty="0" smtClean="0"/>
            </a:br>
            <a:r>
              <a:rPr lang="en-US" sz="1000" dirty="0" smtClean="0"/>
              <a:t>When Michael was around 20 years old he obtained a marriage bond to marry Maria </a:t>
            </a:r>
            <a:r>
              <a:rPr lang="en-US" sz="1000" dirty="0" err="1" smtClean="0"/>
              <a:t>Magdaline</a:t>
            </a:r>
            <a:r>
              <a:rPr lang="en-US" sz="1000" dirty="0" smtClean="0"/>
              <a:t> </a:t>
            </a:r>
            <a:r>
              <a:rPr lang="en-US" sz="1000" dirty="0" err="1" smtClean="0"/>
              <a:t>Hottinger</a:t>
            </a:r>
            <a:r>
              <a:rPr lang="en-US" sz="1000" dirty="0" smtClean="0"/>
              <a:t> with Peter </a:t>
            </a:r>
            <a:r>
              <a:rPr lang="en-US" sz="1000" dirty="0" err="1" smtClean="0"/>
              <a:t>Hottinger</a:t>
            </a:r>
            <a:r>
              <a:rPr lang="en-US" sz="1000" dirty="0" smtClean="0"/>
              <a:t> signing as bondsman, and her father Conrad </a:t>
            </a:r>
            <a:r>
              <a:rPr lang="en-US" sz="1000" dirty="0" err="1" smtClean="0"/>
              <a:t>Hottinger</a:t>
            </a:r>
            <a:r>
              <a:rPr lang="en-US" sz="1000" dirty="0" smtClean="0"/>
              <a:t> giving consent for Maria </a:t>
            </a:r>
            <a:r>
              <a:rPr lang="en-US" sz="1000" dirty="0" err="1" smtClean="0"/>
              <a:t>Magdaline's</a:t>
            </a:r>
            <a:r>
              <a:rPr lang="en-US" sz="1000" dirty="0" smtClean="0"/>
              <a:t> hand in marriage. They were married on 22 July 1793 in Rockingham County. </a:t>
            </a:r>
            <a:br>
              <a:rPr lang="en-US" sz="1000" dirty="0" smtClean="0"/>
            </a:br>
            <a:r>
              <a:rPr lang="en-US" sz="1000" dirty="0" smtClean="0"/>
              <a:t/>
            </a:r>
            <a:br>
              <a:rPr lang="en-US" sz="1000" dirty="0" smtClean="0"/>
            </a:br>
            <a:r>
              <a:rPr lang="en-US" sz="1000" dirty="0" smtClean="0"/>
              <a:t>Michael died between 1830 and 1840 between the ages of 55-65 according to "Papa" Lewis Harvey </a:t>
            </a:r>
            <a:r>
              <a:rPr lang="en-US" sz="1000" dirty="0" err="1" smtClean="0"/>
              <a:t>Yankey</a:t>
            </a:r>
            <a:r>
              <a:rPr lang="en-US" sz="1000" dirty="0" smtClean="0"/>
              <a:t>. Papa </a:t>
            </a:r>
            <a:r>
              <a:rPr lang="en-US" sz="1000" dirty="0" err="1" smtClean="0"/>
              <a:t>Yankey</a:t>
            </a:r>
            <a:r>
              <a:rPr lang="en-US" sz="1000" dirty="0" smtClean="0"/>
              <a:t> told me the story at one of the </a:t>
            </a:r>
            <a:r>
              <a:rPr lang="en-US" sz="1000" dirty="0" err="1" smtClean="0"/>
              <a:t>Yankey</a:t>
            </a:r>
            <a:r>
              <a:rPr lang="en-US" sz="1000" dirty="0" smtClean="0"/>
              <a:t> Family Reunions in Friendship Park (which was his land, cleared for a family park) at the bottom of the mountain as we sat in front of the fireplace. I asked many questions while I had the opportunity and stuck to him like glue. Papa </a:t>
            </a:r>
            <a:r>
              <a:rPr lang="en-US" sz="1000" dirty="0" err="1" smtClean="0"/>
              <a:t>Yankie</a:t>
            </a:r>
            <a:r>
              <a:rPr lang="en-US" sz="1000" dirty="0" smtClean="0"/>
              <a:t> was in his 90's at the time. He told me that Michael had gone to the grist mill in very cold winter weather to have some grain ground to meal. He was found leaning against a tree on the side of the mountain and sadly, frozen to death. He is buried on the home place where he lived with his wife </a:t>
            </a:r>
            <a:r>
              <a:rPr lang="en-US" sz="1000" dirty="0" err="1" smtClean="0"/>
              <a:t>Magdaline</a:t>
            </a:r>
            <a:r>
              <a:rPr lang="en-US" sz="1000" dirty="0" smtClean="0"/>
              <a:t> which lies in the north part of Rockingham County close to the Shenandoah County line. It is called North Mountain or Little North Mountain. The </a:t>
            </a:r>
            <a:r>
              <a:rPr lang="en-US" sz="1000" dirty="0" err="1" smtClean="0"/>
              <a:t>Yankey</a:t>
            </a:r>
            <a:r>
              <a:rPr lang="en-US" sz="1000" dirty="0" smtClean="0"/>
              <a:t> Family Cemetery lies on top of this mountain. Papa </a:t>
            </a:r>
            <a:r>
              <a:rPr lang="en-US" sz="1000" dirty="0" err="1" smtClean="0"/>
              <a:t>Yankey</a:t>
            </a:r>
            <a:r>
              <a:rPr lang="en-US" sz="1000" dirty="0" smtClean="0"/>
              <a:t> along with some other descendants erected headstones for Michael and Maria </a:t>
            </a:r>
            <a:r>
              <a:rPr lang="en-US" sz="1000" dirty="0" err="1" smtClean="0"/>
              <a:t>Hottinger</a:t>
            </a:r>
            <a:r>
              <a:rPr lang="en-US" sz="1000" dirty="0" smtClean="0"/>
              <a:t> </a:t>
            </a:r>
            <a:r>
              <a:rPr lang="en-US" sz="1000" dirty="0" err="1" smtClean="0"/>
              <a:t>Yankey</a:t>
            </a:r>
            <a:r>
              <a:rPr lang="en-US" sz="1000" dirty="0" smtClean="0"/>
              <a:t>. </a:t>
            </a:r>
            <a:br>
              <a:rPr lang="en-US" sz="1000" dirty="0" smtClean="0"/>
            </a:br>
            <a:r>
              <a:rPr lang="en-US" sz="1000" dirty="0" smtClean="0"/>
              <a:t/>
            </a:r>
            <a:br>
              <a:rPr lang="en-US" sz="1000" dirty="0" smtClean="0"/>
            </a:br>
            <a:r>
              <a:rPr lang="en-US" sz="1000" dirty="0" smtClean="0"/>
              <a:t>In awe of walking almost on what felt to us sacred ground, my brother and I moved among the graves of our beloved ancestors and took in the remains of the original cabin, the spring, the apple cellar, old barbed wire fences built so long ago by their hands, and the paths and roads they travelled as we walked where they had walked. It was a beautiful and extremely rewarding experience and something that my brother, Wayne Anderson </a:t>
            </a:r>
            <a:r>
              <a:rPr lang="en-US" sz="1000" dirty="0" err="1" smtClean="0"/>
              <a:t>Yankie</a:t>
            </a:r>
            <a:r>
              <a:rPr lang="en-US" sz="1000" dirty="0" smtClean="0"/>
              <a:t> and I gratefully and lovingly shared together. We are extremely close, but we sealed a very special bond as we made this unique journey together back into the time and place of our brave ancestors. (Nancy </a:t>
            </a:r>
            <a:r>
              <a:rPr lang="en-US" sz="1000" dirty="0" err="1" smtClean="0"/>
              <a:t>Yankie</a:t>
            </a:r>
            <a:r>
              <a:rPr lang="en-US" sz="1000" dirty="0" smtClean="0"/>
              <a:t> </a:t>
            </a:r>
            <a:r>
              <a:rPr lang="en-US" sz="1000" dirty="0" err="1" smtClean="0"/>
              <a:t>Sidarous</a:t>
            </a:r>
            <a:r>
              <a:rPr lang="en-US" sz="1000" dirty="0" smtClean="0"/>
              <a:t>, proud </a:t>
            </a:r>
            <a:r>
              <a:rPr lang="en-US" sz="1000" dirty="0" err="1" smtClean="0"/>
              <a:t>Yankey</a:t>
            </a:r>
            <a:r>
              <a:rPr lang="en-US" sz="1000" dirty="0" smtClean="0"/>
              <a:t>/</a:t>
            </a:r>
            <a:r>
              <a:rPr lang="en-US" sz="1000" dirty="0" err="1" smtClean="0"/>
              <a:t>Yankey</a:t>
            </a:r>
            <a:r>
              <a:rPr lang="en-US" sz="1000" dirty="0" smtClean="0"/>
              <a:t>/Yankee Descendant, and daughter of Beloved Father Hugh Alvin "Boots" </a:t>
            </a:r>
            <a:r>
              <a:rPr lang="en-US" sz="1000" dirty="0" err="1" smtClean="0"/>
              <a:t>Yankie</a:t>
            </a:r>
            <a:r>
              <a:rPr lang="en-US" sz="1000" dirty="0" smtClean="0"/>
              <a:t>, and Granddaughter of Michael </a:t>
            </a:r>
            <a:r>
              <a:rPr lang="en-US" sz="1000" dirty="0" err="1" smtClean="0"/>
              <a:t>Yankey</a:t>
            </a:r>
            <a:r>
              <a:rPr lang="en-US" sz="1000" dirty="0" smtClean="0"/>
              <a:t>.) </a:t>
            </a:r>
            <a:br>
              <a:rPr lang="en-US" sz="1000" dirty="0" smtClean="0"/>
            </a:br>
            <a:r>
              <a:rPr lang="en-US" sz="1000" dirty="0" smtClean="0"/>
              <a:t> </a:t>
            </a:r>
            <a:br>
              <a:rPr lang="en-US" sz="1000" dirty="0" smtClean="0"/>
            </a:br>
            <a:r>
              <a:rPr lang="en-US" sz="1000" dirty="0" smtClean="0"/>
              <a:t>Family links: </a:t>
            </a:r>
            <a:br>
              <a:rPr lang="en-US" sz="1000" dirty="0" smtClean="0"/>
            </a:br>
            <a:r>
              <a:rPr lang="en-US" sz="1000" dirty="0" smtClean="0"/>
              <a:t> Spouse:</a:t>
            </a:r>
            <a:br>
              <a:rPr lang="en-US" sz="1000" dirty="0" smtClean="0"/>
            </a:br>
            <a:r>
              <a:rPr lang="en-US" sz="1000" dirty="0" smtClean="0"/>
              <a:t>  </a:t>
            </a:r>
            <a:r>
              <a:rPr lang="en-US" sz="1000" dirty="0" smtClean="0">
                <a:hlinkClick r:id="rId4"/>
              </a:rPr>
              <a:t>Maria </a:t>
            </a:r>
            <a:r>
              <a:rPr lang="en-US" sz="1000" dirty="0" err="1" smtClean="0">
                <a:hlinkClick r:id="rId4"/>
              </a:rPr>
              <a:t>Magdaline</a:t>
            </a:r>
            <a:r>
              <a:rPr lang="en-US" sz="1000" dirty="0" smtClean="0">
                <a:hlinkClick r:id="rId4"/>
              </a:rPr>
              <a:t> </a:t>
            </a:r>
            <a:r>
              <a:rPr lang="en-US" sz="1000" i="1" dirty="0" err="1" smtClean="0">
                <a:hlinkClick r:id="rId4"/>
              </a:rPr>
              <a:t>Hottinger</a:t>
            </a:r>
            <a:r>
              <a:rPr lang="en-US" sz="1000" dirty="0" smtClean="0">
                <a:hlinkClick r:id="rId4"/>
              </a:rPr>
              <a:t> </a:t>
            </a:r>
            <a:r>
              <a:rPr lang="en-US" sz="1000" dirty="0" err="1" smtClean="0">
                <a:hlinkClick r:id="rId4"/>
              </a:rPr>
              <a:t>Yankey</a:t>
            </a:r>
            <a:r>
              <a:rPr lang="en-US" sz="1000" dirty="0" smtClean="0"/>
              <a:t/>
            </a:r>
            <a:br>
              <a:rPr lang="en-US" sz="1000" dirty="0" smtClean="0"/>
            </a:br>
            <a:r>
              <a:rPr lang="en-US" sz="1000" dirty="0" smtClean="0"/>
              <a:t> Burial: </a:t>
            </a:r>
            <a:r>
              <a:rPr lang="en-US" sz="1000" dirty="0" err="1" smtClean="0">
                <a:hlinkClick r:id="rId3"/>
              </a:rPr>
              <a:t>Yankey</a:t>
            </a:r>
            <a:r>
              <a:rPr lang="en-US" sz="1000" dirty="0" smtClean="0">
                <a:hlinkClick r:id="rId3"/>
              </a:rPr>
              <a:t> Family Cemetery</a:t>
            </a:r>
            <a:r>
              <a:rPr lang="en-US" sz="1000" dirty="0" smtClean="0"/>
              <a:t>  </a:t>
            </a:r>
            <a:r>
              <a:rPr lang="en-US" sz="1000" dirty="0" err="1" smtClean="0"/>
              <a:t>Criders</a:t>
            </a:r>
            <a:r>
              <a:rPr lang="en-US" sz="1000" dirty="0" smtClean="0"/>
              <a:t> Rockingham County, Virginia, USA </a:t>
            </a:r>
            <a:br>
              <a:rPr lang="en-US" sz="1000" dirty="0" smtClean="0"/>
            </a:br>
            <a:r>
              <a:rPr lang="en-US" sz="1000" dirty="0" smtClean="0"/>
              <a:t>Created by: </a:t>
            </a:r>
            <a:r>
              <a:rPr lang="en-US" sz="1000" dirty="0" smtClean="0">
                <a:hlinkClick r:id="rId5"/>
              </a:rPr>
              <a:t>Nancy </a:t>
            </a:r>
            <a:r>
              <a:rPr lang="en-US" sz="1000" dirty="0" err="1" smtClean="0">
                <a:hlinkClick r:id="rId5"/>
              </a:rPr>
              <a:t>Yankie</a:t>
            </a:r>
            <a:r>
              <a:rPr lang="en-US" sz="1000" dirty="0" smtClean="0">
                <a:hlinkClick r:id="rId5"/>
              </a:rPr>
              <a:t> </a:t>
            </a:r>
            <a:r>
              <a:rPr lang="en-US" sz="1000" dirty="0" err="1" smtClean="0">
                <a:hlinkClick r:id="rId5"/>
              </a:rPr>
              <a:t>Sidarous</a:t>
            </a:r>
            <a:r>
              <a:rPr lang="en-US" sz="1000" dirty="0" smtClean="0"/>
              <a:t/>
            </a:r>
            <a:br>
              <a:rPr lang="en-US" sz="1000" dirty="0" smtClean="0"/>
            </a:br>
            <a:r>
              <a:rPr lang="en-US" sz="1000" dirty="0" smtClean="0"/>
              <a:t>Record added: Feb 03, 2015 </a:t>
            </a:r>
            <a:br>
              <a:rPr lang="en-US" sz="1000" dirty="0" smtClean="0"/>
            </a:br>
            <a:r>
              <a:rPr lang="en-US" sz="1000" b="1" dirty="0" smtClean="0"/>
              <a:t>Find A Grave Memorial# 142178249</a:t>
            </a:r>
            <a:endParaRPr lang="en-US" sz="1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066800"/>
            <a:ext cx="6934200" cy="3693319"/>
          </a:xfrm>
          <a:prstGeom prst="rect">
            <a:avLst/>
          </a:prstGeom>
          <a:noFill/>
        </p:spPr>
        <p:txBody>
          <a:bodyPr wrap="square" rtlCol="0">
            <a:spAutoFit/>
          </a:bodyPr>
          <a:lstStyle/>
          <a:p>
            <a:r>
              <a:rPr lang="en-US" sz="1200" b="1" dirty="0" smtClean="0"/>
              <a:t> </a:t>
            </a:r>
            <a:r>
              <a:rPr lang="en-US" sz="1200" b="1" dirty="0" smtClean="0">
                <a:hlinkClick r:id="rId3"/>
              </a:rPr>
              <a:t>Maria </a:t>
            </a:r>
            <a:r>
              <a:rPr lang="en-US" sz="1200" b="1" dirty="0" err="1" smtClean="0">
                <a:hlinkClick r:id="rId3"/>
              </a:rPr>
              <a:t>Magdaline</a:t>
            </a:r>
            <a:r>
              <a:rPr lang="en-US" sz="1200" b="1" dirty="0" smtClean="0">
                <a:hlinkClick r:id="rId3"/>
              </a:rPr>
              <a:t> </a:t>
            </a:r>
            <a:r>
              <a:rPr lang="en-US" sz="1200" b="1" i="1" dirty="0" err="1" smtClean="0">
                <a:hlinkClick r:id="rId3"/>
              </a:rPr>
              <a:t>Hottinger</a:t>
            </a:r>
            <a:r>
              <a:rPr lang="en-US" sz="1200" b="1" dirty="0" smtClean="0">
                <a:hlinkClick r:id="rId3"/>
              </a:rPr>
              <a:t> </a:t>
            </a:r>
            <a:r>
              <a:rPr lang="en-US" sz="1200" b="1" dirty="0" err="1" smtClean="0">
                <a:hlinkClick r:id="rId3"/>
              </a:rPr>
              <a:t>Yankey</a:t>
            </a:r>
            <a:endParaRPr lang="en-US" sz="1200" b="1" dirty="0" smtClean="0"/>
          </a:p>
          <a:p>
            <a:endParaRPr lang="en-US" sz="1000" dirty="0" smtClean="0"/>
          </a:p>
          <a:p>
            <a:r>
              <a:rPr lang="en-US" sz="1000" dirty="0" smtClean="0"/>
              <a:t>Birth: unknown</a:t>
            </a:r>
            <a:br>
              <a:rPr lang="en-US" sz="1000" dirty="0" smtClean="0"/>
            </a:br>
            <a:r>
              <a:rPr lang="en-US" sz="1000" dirty="0" smtClean="0"/>
              <a:t>Pendleton County</a:t>
            </a:r>
            <a:br>
              <a:rPr lang="en-US" sz="1000" dirty="0" smtClean="0"/>
            </a:br>
            <a:r>
              <a:rPr lang="en-US" sz="1000" dirty="0" smtClean="0"/>
              <a:t>West Virginia, USA Death: unknown</a:t>
            </a:r>
            <a:br>
              <a:rPr lang="en-US" sz="1000" dirty="0" smtClean="0"/>
            </a:br>
            <a:r>
              <a:rPr lang="en-US" sz="1000" dirty="0" smtClean="0"/>
              <a:t>Pendleton County</a:t>
            </a:r>
            <a:br>
              <a:rPr lang="en-US" sz="1000" dirty="0" smtClean="0"/>
            </a:br>
            <a:r>
              <a:rPr lang="en-US" sz="1000" dirty="0" smtClean="0"/>
              <a:t>West Virginia, USA</a:t>
            </a:r>
            <a:br>
              <a:rPr lang="en-US" sz="1000" dirty="0" smtClean="0"/>
            </a:br>
            <a:r>
              <a:rPr lang="en-US" sz="1000" dirty="0" smtClean="0"/>
              <a:t>Maria </a:t>
            </a:r>
            <a:r>
              <a:rPr lang="en-US" sz="1000" dirty="0" err="1" smtClean="0"/>
              <a:t>Magdaline</a:t>
            </a:r>
            <a:r>
              <a:rPr lang="en-US" sz="1000" dirty="0" smtClean="0"/>
              <a:t> </a:t>
            </a:r>
            <a:r>
              <a:rPr lang="en-US" sz="1000" dirty="0" err="1" smtClean="0"/>
              <a:t>Hottinger</a:t>
            </a:r>
            <a:r>
              <a:rPr lang="en-US" sz="1000" dirty="0" smtClean="0"/>
              <a:t> and Michael </a:t>
            </a:r>
            <a:r>
              <a:rPr lang="en-US" sz="1000" dirty="0" err="1" smtClean="0"/>
              <a:t>Yankey</a:t>
            </a:r>
            <a:r>
              <a:rPr lang="en-US" sz="1000" dirty="0" smtClean="0"/>
              <a:t> were married 22 July 1793 in Rockingham County by Rev. Paul Henkel. She is the daughter of Conrad </a:t>
            </a:r>
            <a:r>
              <a:rPr lang="en-US" sz="1000" dirty="0" err="1" smtClean="0"/>
              <a:t>Hottinger</a:t>
            </a:r>
            <a:r>
              <a:rPr lang="en-US" sz="1000" dirty="0" smtClean="0"/>
              <a:t>. (</a:t>
            </a:r>
            <a:r>
              <a:rPr lang="en-US" sz="1000" dirty="0" err="1" smtClean="0"/>
              <a:t>Yankie</a:t>
            </a:r>
            <a:r>
              <a:rPr lang="en-US" sz="1000" dirty="0" smtClean="0"/>
              <a:t> Descendant Nancy </a:t>
            </a:r>
            <a:r>
              <a:rPr lang="en-US" sz="1000" dirty="0" err="1" smtClean="0"/>
              <a:t>Yankie</a:t>
            </a:r>
            <a:r>
              <a:rPr lang="en-US" sz="1000" dirty="0" smtClean="0"/>
              <a:t>) </a:t>
            </a:r>
            <a:br>
              <a:rPr lang="en-US" sz="1000" dirty="0" smtClean="0"/>
            </a:br>
            <a:r>
              <a:rPr lang="en-US" sz="1000" dirty="0" smtClean="0"/>
              <a:t> </a:t>
            </a:r>
            <a:br>
              <a:rPr lang="en-US" sz="1000" dirty="0" smtClean="0"/>
            </a:br>
            <a:r>
              <a:rPr lang="en-US" sz="1000" dirty="0" smtClean="0"/>
              <a:t>Family links: </a:t>
            </a:r>
            <a:br>
              <a:rPr lang="en-US" sz="1000" dirty="0" smtClean="0"/>
            </a:br>
            <a:r>
              <a:rPr lang="en-US" sz="1000" dirty="0" smtClean="0"/>
              <a:t> Spouse:</a:t>
            </a:r>
            <a:br>
              <a:rPr lang="en-US" sz="1000" dirty="0" smtClean="0"/>
            </a:br>
            <a:r>
              <a:rPr lang="en-US" sz="1000" dirty="0" smtClean="0"/>
              <a:t>  </a:t>
            </a:r>
            <a:r>
              <a:rPr lang="en-US" sz="1000" dirty="0" smtClean="0">
                <a:hlinkClick r:id="rId4"/>
              </a:rPr>
              <a:t>Michael Andrew </a:t>
            </a:r>
            <a:r>
              <a:rPr lang="en-US" sz="1000" dirty="0" err="1" smtClean="0">
                <a:hlinkClick r:id="rId4"/>
              </a:rPr>
              <a:t>Yankey</a:t>
            </a:r>
            <a:r>
              <a:rPr lang="en-US" sz="1000" dirty="0" smtClean="0">
                <a:hlinkClick r:id="rId4"/>
              </a:rPr>
              <a:t> (1773 - ____)</a:t>
            </a:r>
            <a:r>
              <a:rPr lang="en-US" sz="1000" dirty="0" smtClean="0"/>
              <a:t>*</a:t>
            </a:r>
            <a:br>
              <a:rPr lang="en-US" sz="1000" dirty="0" smtClean="0"/>
            </a:br>
            <a:r>
              <a:rPr lang="en-US" sz="1000" dirty="0" smtClean="0"/>
              <a:t> </a:t>
            </a:r>
            <a:br>
              <a:rPr lang="en-US" sz="1000" dirty="0" smtClean="0"/>
            </a:br>
            <a:r>
              <a:rPr lang="en-US" sz="1000" dirty="0" smtClean="0"/>
              <a:t>*</a:t>
            </a:r>
            <a:r>
              <a:rPr lang="en-US" sz="1000" u="sng" dirty="0" smtClean="0"/>
              <a:t>Calculated relationship</a:t>
            </a:r>
            <a:r>
              <a:rPr lang="en-US" sz="1000" dirty="0" smtClean="0"/>
              <a:t/>
            </a:r>
            <a:br>
              <a:rPr lang="en-US" sz="1000" dirty="0" smtClean="0"/>
            </a:br>
            <a:r>
              <a:rPr lang="en-US" sz="1000" dirty="0" smtClean="0"/>
              <a:t> Burial:</a:t>
            </a:r>
            <a:br>
              <a:rPr lang="en-US" sz="1000" dirty="0" smtClean="0"/>
            </a:br>
            <a:r>
              <a:rPr lang="en-US" sz="1000" dirty="0" err="1" smtClean="0">
                <a:hlinkClick r:id="rId5"/>
              </a:rPr>
              <a:t>Yankey</a:t>
            </a:r>
            <a:r>
              <a:rPr lang="en-US" sz="1000" dirty="0" smtClean="0">
                <a:hlinkClick r:id="rId5"/>
              </a:rPr>
              <a:t> Family Cemetery</a:t>
            </a:r>
            <a:r>
              <a:rPr lang="en-US" sz="1000" dirty="0" smtClean="0"/>
              <a:t> </a:t>
            </a:r>
            <a:br>
              <a:rPr lang="en-US" sz="1000" dirty="0" smtClean="0"/>
            </a:br>
            <a:r>
              <a:rPr lang="en-US" sz="1000" dirty="0" err="1" smtClean="0"/>
              <a:t>Criders</a:t>
            </a:r>
            <a:r>
              <a:rPr lang="en-US" sz="1000" dirty="0" smtClean="0"/>
              <a:t/>
            </a:r>
            <a:br>
              <a:rPr lang="en-US" sz="1000" dirty="0" smtClean="0"/>
            </a:br>
            <a:r>
              <a:rPr lang="en-US" sz="1000" dirty="0" smtClean="0"/>
              <a:t>Rockingham County</a:t>
            </a:r>
            <a:br>
              <a:rPr lang="en-US" sz="1000" dirty="0" smtClean="0"/>
            </a:br>
            <a:r>
              <a:rPr lang="en-US" sz="1000" dirty="0" smtClean="0"/>
              <a:t>Virginia, USA </a:t>
            </a:r>
            <a:br>
              <a:rPr lang="en-US" sz="1000" dirty="0" smtClean="0"/>
            </a:br>
            <a:r>
              <a:rPr lang="en-US" sz="1000" dirty="0" smtClean="0"/>
              <a:t>Created by: </a:t>
            </a:r>
            <a:r>
              <a:rPr lang="en-US" sz="1000" dirty="0" smtClean="0">
                <a:hlinkClick r:id="rId6"/>
              </a:rPr>
              <a:t>Nancy </a:t>
            </a:r>
            <a:r>
              <a:rPr lang="en-US" sz="1000" dirty="0" err="1" smtClean="0">
                <a:hlinkClick r:id="rId6"/>
              </a:rPr>
              <a:t>Yankie</a:t>
            </a:r>
            <a:r>
              <a:rPr lang="en-US" sz="1000" dirty="0" smtClean="0">
                <a:hlinkClick r:id="rId6"/>
              </a:rPr>
              <a:t> </a:t>
            </a:r>
            <a:r>
              <a:rPr lang="en-US" sz="1000" dirty="0" err="1" smtClean="0">
                <a:hlinkClick r:id="rId6"/>
              </a:rPr>
              <a:t>Sidarous</a:t>
            </a:r>
            <a:r>
              <a:rPr lang="en-US" sz="1000" dirty="0" smtClean="0"/>
              <a:t/>
            </a:r>
            <a:br>
              <a:rPr lang="en-US" sz="1000" dirty="0" smtClean="0"/>
            </a:br>
            <a:r>
              <a:rPr lang="en-US" sz="1000" dirty="0" smtClean="0"/>
              <a:t>Record added: Feb 03, 2015 </a:t>
            </a:r>
            <a:br>
              <a:rPr lang="en-US" sz="1000" dirty="0" smtClean="0"/>
            </a:br>
            <a:r>
              <a:rPr lang="en-US" sz="1000" dirty="0" smtClean="0"/>
              <a:t>Find A Grave Memorial# 142179428</a:t>
            </a:r>
            <a:endParaRPr lang="en-US" sz="1000" dirty="0"/>
          </a:p>
        </p:txBody>
      </p:sp>
      <p:sp>
        <p:nvSpPr>
          <p:cNvPr id="3" name="TextBox 2"/>
          <p:cNvSpPr txBox="1"/>
          <p:nvPr/>
        </p:nvSpPr>
        <p:spPr>
          <a:xfrm>
            <a:off x="685800" y="5029200"/>
            <a:ext cx="7239000" cy="246221"/>
          </a:xfrm>
          <a:prstGeom prst="rect">
            <a:avLst/>
          </a:prstGeom>
          <a:noFill/>
        </p:spPr>
        <p:txBody>
          <a:bodyPr wrap="square" rtlCol="0">
            <a:spAutoFit/>
          </a:bodyPr>
          <a:lstStyle/>
          <a:p>
            <a:r>
              <a:rPr lang="en-US" sz="1000" dirty="0" smtClean="0"/>
              <a:t>http://www.findagrave.com/cgi-bin/fg.cgi?page=cr&amp;GScid=2568095&amp;CRid=2568095&amp;pt=Yankey%20Family%20Cemetery&amp;</a:t>
            </a:r>
            <a:endParaRPr lang="en-US"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Box 2"/>
          <p:cNvSpPr txBox="1"/>
          <p:nvPr/>
        </p:nvSpPr>
        <p:spPr>
          <a:xfrm>
            <a:off x="914400" y="2286000"/>
            <a:ext cx="7162800" cy="938719"/>
          </a:xfrm>
          <a:prstGeom prst="rect">
            <a:avLst/>
          </a:prstGeom>
          <a:noFill/>
        </p:spPr>
        <p:txBody>
          <a:bodyPr wrap="square" rtlCol="0">
            <a:spAutoFit/>
          </a:bodyPr>
          <a:lstStyle/>
          <a:p>
            <a:r>
              <a:rPr lang="en-US" sz="1100" dirty="0"/>
              <a:t>On April 27, 1792 Rockingham County, Virginia Court records ordered that </a:t>
            </a:r>
            <a:r>
              <a:rPr lang="en-US" sz="1100" i="1" dirty="0"/>
              <a:t>“Elizabeth </a:t>
            </a:r>
            <a:r>
              <a:rPr lang="en-US" sz="1100" i="1" dirty="0" err="1"/>
              <a:t>Yankey</a:t>
            </a:r>
            <a:r>
              <a:rPr lang="en-US" sz="1100" i="1" dirty="0"/>
              <a:t>, base born </a:t>
            </a:r>
            <a:r>
              <a:rPr lang="en-US" sz="1100" b="1" i="1" u="sng" dirty="0">
                <a:hlinkClick r:id="rId3"/>
              </a:rPr>
              <a:t>[93]</a:t>
            </a:r>
            <a:r>
              <a:rPr lang="en-US" sz="1100" i="1" dirty="0"/>
              <a:t> child </a:t>
            </a:r>
            <a:r>
              <a:rPr lang="en-US" sz="1100" b="1" i="1" dirty="0">
                <a:solidFill>
                  <a:srgbClr val="FF0000"/>
                </a:solidFill>
              </a:rPr>
              <a:t>of Mary </a:t>
            </a:r>
            <a:r>
              <a:rPr lang="en-US" sz="1100" b="1" i="1" dirty="0" err="1">
                <a:solidFill>
                  <a:srgbClr val="FF0000"/>
                </a:solidFill>
              </a:rPr>
              <a:t>Yankey</a:t>
            </a:r>
            <a:r>
              <a:rPr lang="en-US" sz="1100" b="1" i="1" dirty="0">
                <a:solidFill>
                  <a:srgbClr val="FF0000"/>
                </a:solidFill>
              </a:rPr>
              <a:t>,</a:t>
            </a:r>
            <a:r>
              <a:rPr lang="en-US" sz="1100" i="1" dirty="0"/>
              <a:t> be bound out by the Overseers of the Poor to Jacob Rife according to law.” </a:t>
            </a:r>
            <a:r>
              <a:rPr lang="en-US" sz="1100" u="sng" dirty="0">
                <a:hlinkClick r:id="rId3"/>
              </a:rPr>
              <a:t>[94]</a:t>
            </a:r>
            <a:r>
              <a:rPr lang="en-US" sz="1100" i="1" dirty="0"/>
              <a:t> </a:t>
            </a:r>
            <a:r>
              <a:rPr lang="en-US" sz="1100" b="1" i="1" u="sng" dirty="0">
                <a:hlinkClick r:id="rId3"/>
              </a:rPr>
              <a:t>[95]</a:t>
            </a:r>
            <a:r>
              <a:rPr lang="en-US" sz="1100" i="1" dirty="0"/>
              <a:t> </a:t>
            </a:r>
            <a:r>
              <a:rPr lang="en-US" sz="1100" dirty="0"/>
              <a:t>Elizabeth </a:t>
            </a:r>
            <a:r>
              <a:rPr lang="en-US" sz="1100" dirty="0" err="1"/>
              <a:t>Yankey’s</a:t>
            </a:r>
            <a:r>
              <a:rPr lang="en-US" sz="1100" dirty="0"/>
              <a:t> birth year was listed as 1776 on the 1850 Virginia Census. </a:t>
            </a:r>
            <a:r>
              <a:rPr lang="en-US" sz="1100" u="sng" dirty="0">
                <a:hlinkClick r:id="rId3"/>
              </a:rPr>
              <a:t>[96]</a:t>
            </a:r>
            <a:r>
              <a:rPr lang="en-US" sz="1100" dirty="0"/>
              <a:t>Elizabeth </a:t>
            </a:r>
            <a:r>
              <a:rPr lang="en-US" sz="1100" dirty="0" err="1"/>
              <a:t>Yankey</a:t>
            </a:r>
            <a:r>
              <a:rPr lang="en-US" sz="1100" dirty="0"/>
              <a:t> could have been born out of wedlock after Andrew </a:t>
            </a:r>
            <a:r>
              <a:rPr lang="en-US" sz="1100" dirty="0" err="1"/>
              <a:t>Yankey’s</a:t>
            </a:r>
            <a:r>
              <a:rPr lang="en-US" sz="1100" dirty="0"/>
              <a:t> death. It would have been very unusual that a child was conceived out of wedlock within one year after the birth of sibling brothers in a society that was very religious and moral.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2667000" cy="960438"/>
          </a:xfrm>
        </p:spPr>
        <p:txBody>
          <a:bodyPr>
            <a:normAutofit/>
          </a:bodyPr>
          <a:lstStyle/>
          <a:p>
            <a:r>
              <a:rPr lang="en-US" sz="2800" dirty="0" smtClean="0"/>
              <a:t>Is this Catherine </a:t>
            </a:r>
            <a:r>
              <a:rPr lang="en-US" sz="2800" dirty="0" err="1" smtClean="0"/>
              <a:t>Kutz</a:t>
            </a:r>
            <a:r>
              <a:rPr lang="en-US" sz="2800" dirty="0" smtClean="0"/>
              <a:t> </a:t>
            </a:r>
            <a:r>
              <a:rPr lang="en-US" sz="2800" dirty="0" err="1" smtClean="0"/>
              <a:t>Honinger</a:t>
            </a:r>
            <a:r>
              <a:rPr lang="en-US" sz="2800" dirty="0" smtClean="0"/>
              <a:t>?</a:t>
            </a:r>
            <a:endParaRPr lang="en-US" sz="2800" dirty="0"/>
          </a:p>
        </p:txBody>
      </p:sp>
      <p:pic>
        <p:nvPicPr>
          <p:cNvPr id="3074" name="Picture 2" descr="C:\Documents and Settings\User\My Documents\My Pictures\Hottinger Yankey Kutz\Hottinger Yankey Kutz.png"/>
          <p:cNvPicPr>
            <a:picLocks noChangeAspect="1" noChangeArrowheads="1"/>
          </p:cNvPicPr>
          <p:nvPr/>
        </p:nvPicPr>
        <p:blipFill>
          <a:blip r:embed="rId3" cstate="print"/>
          <a:srcRect l="6851" t="2822" r="6469" b="19091"/>
          <a:stretch>
            <a:fillRect/>
          </a:stretch>
        </p:blipFill>
        <p:spPr bwMode="auto">
          <a:xfrm>
            <a:off x="3810000" y="228600"/>
            <a:ext cx="5105400" cy="6324600"/>
          </a:xfrm>
          <a:prstGeom prst="rect">
            <a:avLst/>
          </a:prstGeom>
          <a:noFill/>
        </p:spPr>
      </p:pic>
      <p:cxnSp>
        <p:nvCxnSpPr>
          <p:cNvPr id="4" name="Straight Arrow Connector 3"/>
          <p:cNvCxnSpPr/>
          <p:nvPr/>
        </p:nvCxnSpPr>
        <p:spPr>
          <a:xfrm flipV="1">
            <a:off x="2895600" y="2971800"/>
            <a:ext cx="20574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7924800" cy="944562"/>
          </a:xfrm>
        </p:spPr>
        <p:txBody>
          <a:bodyPr>
            <a:normAutofit/>
          </a:bodyPr>
          <a:lstStyle/>
          <a:p>
            <a:r>
              <a:rPr lang="en-US" sz="2400" dirty="0" smtClean="0"/>
              <a:t>Harter/</a:t>
            </a:r>
            <a:r>
              <a:rPr lang="en-US" sz="2400" dirty="0" err="1" smtClean="0"/>
              <a:t>Hevener</a:t>
            </a:r>
            <a:r>
              <a:rPr lang="en-US" sz="2400" dirty="0" smtClean="0"/>
              <a:t> Tree </a:t>
            </a:r>
            <a:br>
              <a:rPr lang="en-US" sz="2400" dirty="0" smtClean="0"/>
            </a:br>
            <a:r>
              <a:rPr lang="en-US" sz="2000" smtClean="0"/>
              <a:t>Shenandoah Valley, </a:t>
            </a:r>
            <a:r>
              <a:rPr lang="en-US" sz="2000" dirty="0" smtClean="0"/>
              <a:t>Virginia</a:t>
            </a:r>
            <a:endParaRPr lang="en-US" sz="2000" dirty="0"/>
          </a:p>
        </p:txBody>
      </p:sp>
      <p:sp>
        <p:nvSpPr>
          <p:cNvPr id="5" name="TextBox 4"/>
          <p:cNvSpPr txBox="1"/>
          <p:nvPr/>
        </p:nvSpPr>
        <p:spPr>
          <a:xfrm>
            <a:off x="533400" y="990600"/>
            <a:ext cx="8305800" cy="3647152"/>
          </a:xfrm>
          <a:prstGeom prst="rect">
            <a:avLst/>
          </a:prstGeom>
          <a:noFill/>
        </p:spPr>
        <p:txBody>
          <a:bodyPr wrap="square" rtlCol="0">
            <a:spAutoFit/>
          </a:bodyPr>
          <a:lstStyle/>
          <a:p>
            <a:pPr marL="342900" indent="-342900"/>
            <a:r>
              <a:rPr lang="en-US" sz="1100" b="1" dirty="0" smtClean="0"/>
              <a:t>0. Simeon Harter		b. 1798 -		Hardy WV</a:t>
            </a:r>
          </a:p>
          <a:p>
            <a:pPr marL="342900" indent="-342900"/>
            <a:r>
              <a:rPr lang="en-US" sz="1100" b="1" dirty="0" smtClean="0"/>
              <a:t>     + Elizabeth </a:t>
            </a:r>
            <a:r>
              <a:rPr lang="en-US" sz="1100" b="1" dirty="0" err="1" smtClean="0"/>
              <a:t>Hevner</a:t>
            </a:r>
            <a:r>
              <a:rPr lang="en-US" sz="1100" b="1" dirty="0" smtClean="0"/>
              <a:t>		b. 1795-		Maryland, m. 19Sep1820, father- </a:t>
            </a:r>
            <a:r>
              <a:rPr lang="en-US" sz="1100" b="1" dirty="0" err="1" smtClean="0"/>
              <a:t>Cutlip</a:t>
            </a:r>
            <a:r>
              <a:rPr lang="en-US" sz="1100" b="1" dirty="0" smtClean="0"/>
              <a:t> Hefner, </a:t>
            </a:r>
          </a:p>
          <a:p>
            <a:pPr marL="342900" indent="-342900"/>
            <a:endParaRPr lang="en-US" sz="1100" b="1" dirty="0" smtClean="0"/>
          </a:p>
          <a:p>
            <a:pPr marL="342900" indent="-342900"/>
            <a:r>
              <a:rPr lang="en-US" sz="1100" dirty="0" smtClean="0"/>
              <a:t>	1. Catherine		b. 1821-1890		b. </a:t>
            </a:r>
            <a:r>
              <a:rPr lang="en-US" sz="1100" dirty="0" err="1" smtClean="0"/>
              <a:t>Va</a:t>
            </a:r>
            <a:r>
              <a:rPr lang="en-US" sz="1100" dirty="0" smtClean="0"/>
              <a:t> d. Ft </a:t>
            </a:r>
            <a:r>
              <a:rPr lang="en-US" sz="1100" dirty="0" err="1" smtClean="0"/>
              <a:t>Seybert</a:t>
            </a:r>
            <a:r>
              <a:rPr lang="en-US" sz="1100" dirty="0" smtClean="0"/>
              <a:t> WV</a:t>
            </a:r>
          </a:p>
          <a:p>
            <a:pPr marL="342900" indent="-342900"/>
            <a:r>
              <a:rPr lang="en-US" sz="1100" dirty="0" smtClean="0"/>
              <a:t>	</a:t>
            </a:r>
            <a:r>
              <a:rPr lang="en-US" sz="1100" smtClean="0"/>
              <a:t>+ Phillip </a:t>
            </a:r>
            <a:r>
              <a:rPr lang="en-US" sz="1100" dirty="0" err="1" smtClean="0"/>
              <a:t>Nazzlerod</a:t>
            </a:r>
            <a:r>
              <a:rPr lang="en-US" sz="1100" dirty="0" smtClean="0"/>
              <a:t>		b.  1796-d. 1877	b. </a:t>
            </a:r>
            <a:r>
              <a:rPr lang="en-US" sz="1100" dirty="0" err="1" smtClean="0"/>
              <a:t>Va</a:t>
            </a:r>
            <a:r>
              <a:rPr lang="en-US" sz="1100" dirty="0" smtClean="0"/>
              <a:t>, d. Ft </a:t>
            </a:r>
            <a:r>
              <a:rPr lang="en-US" sz="1100" dirty="0" err="1" smtClean="0"/>
              <a:t>Seybert</a:t>
            </a:r>
            <a:r>
              <a:rPr lang="en-US" sz="1100" dirty="0" smtClean="0"/>
              <a:t> WV</a:t>
            </a:r>
          </a:p>
          <a:p>
            <a:pPr marL="342900" indent="-342900"/>
            <a:r>
              <a:rPr lang="en-US" sz="1100" b="1" dirty="0" smtClean="0"/>
              <a:t>	1. John Harter		b. 1823-d. 1905		b. VA d. Franklin Twp, Adams OH</a:t>
            </a:r>
          </a:p>
          <a:p>
            <a:pPr marL="342900" indent="-342900"/>
            <a:r>
              <a:rPr lang="en-US" sz="1100" b="1" dirty="0" smtClean="0"/>
              <a:t>   	 + Asenith Yankie		b. 1822-d.1902		b. </a:t>
            </a:r>
            <a:r>
              <a:rPr lang="en-US" sz="1100" dirty="0" smtClean="0"/>
              <a:t>Rockingham, </a:t>
            </a:r>
            <a:r>
              <a:rPr lang="en-US" sz="1100" b="1" dirty="0" smtClean="0"/>
              <a:t>VA, d. Franklin Twp, Adams OH</a:t>
            </a:r>
          </a:p>
          <a:p>
            <a:pPr marL="342900" indent="-342900"/>
            <a:r>
              <a:rPr lang="en-US" sz="1100" dirty="0" smtClean="0"/>
              <a:t>		 2. William Harter		b.  1841- d. ?			b. VA</a:t>
            </a:r>
          </a:p>
          <a:p>
            <a:pPr marL="342900" indent="-342900"/>
            <a:r>
              <a:rPr lang="en-US" sz="1100" dirty="0" smtClean="0"/>
              <a:t>     		2.  </a:t>
            </a:r>
            <a:r>
              <a:rPr lang="en-US" sz="1100" b="1" dirty="0" smtClean="0"/>
              <a:t>Jemima Elizabeth Harter</a:t>
            </a:r>
            <a:r>
              <a:rPr lang="en-US" sz="1100" dirty="0" smtClean="0"/>
              <a:t>		</a:t>
            </a:r>
            <a:r>
              <a:rPr lang="en-US" sz="1100" b="1" dirty="0" smtClean="0"/>
              <a:t>b.  1844- d.  1901	b. Hardy County WV; m. 1863 </a:t>
            </a:r>
            <a:r>
              <a:rPr lang="en-US" sz="1100" b="1" dirty="0" err="1" smtClean="0"/>
              <a:t>Clark,OH</a:t>
            </a:r>
            <a:endParaRPr lang="en-US" sz="1100" b="1" dirty="0" smtClean="0"/>
          </a:p>
          <a:p>
            <a:pPr marL="342900" indent="-342900"/>
            <a:r>
              <a:rPr lang="en-US" sz="1100" dirty="0" smtClean="0"/>
              <a:t>		2.  </a:t>
            </a:r>
            <a:r>
              <a:rPr lang="en-US" sz="1100" dirty="0" err="1" smtClean="0"/>
              <a:t>Delila</a:t>
            </a:r>
            <a:r>
              <a:rPr lang="en-US" sz="1100" dirty="0" smtClean="0"/>
              <a:t> C Harter		b.  1845- d.  ?			b. VA</a:t>
            </a:r>
          </a:p>
          <a:p>
            <a:pPr marL="342900" indent="-342900"/>
            <a:r>
              <a:rPr lang="en-US" sz="1100" dirty="0" smtClean="0"/>
              <a:t>		2.  Sarah Ann Harter		b.  1848- d.  1901		b. VA</a:t>
            </a:r>
          </a:p>
          <a:p>
            <a:pPr marL="342900" indent="-342900"/>
            <a:r>
              <a:rPr lang="en-US" sz="1100" dirty="0" smtClean="0"/>
              <a:t>	    	 + Isaac </a:t>
            </a:r>
            <a:r>
              <a:rPr lang="en-US" sz="1100" dirty="0" err="1" smtClean="0"/>
              <a:t>Overholser</a:t>
            </a:r>
            <a:r>
              <a:rPr lang="en-US" sz="1100" dirty="0" smtClean="0"/>
              <a:t>		b.  1846- d.1896		b. OH</a:t>
            </a:r>
          </a:p>
          <a:p>
            <a:pPr marL="342900" indent="-342900"/>
            <a:r>
              <a:rPr lang="en-US" sz="1100" dirty="0" smtClean="0"/>
              <a:t>		2.  Americas Simeon Harter		b. 1850-1934			b. VA</a:t>
            </a:r>
          </a:p>
          <a:p>
            <a:pPr marL="342900" indent="-342900"/>
            <a:r>
              <a:rPr lang="en-US" sz="1100" dirty="0" smtClean="0"/>
              <a:t>		+ Mary </a:t>
            </a:r>
            <a:r>
              <a:rPr lang="en-US" sz="1100" dirty="0" err="1" smtClean="0"/>
              <a:t>Jarnagin</a:t>
            </a:r>
            <a:r>
              <a:rPr lang="en-US" sz="1100" dirty="0" smtClean="0"/>
              <a:t>			b. 1850-d.1918			b. Highland, OH</a:t>
            </a:r>
          </a:p>
          <a:p>
            <a:pPr marL="342900" indent="-342900"/>
            <a:r>
              <a:rPr lang="en-US" sz="1100" dirty="0" smtClean="0"/>
              <a:t>		2. James H. Harter		b.  1853- d. 			b. VA</a:t>
            </a:r>
          </a:p>
          <a:p>
            <a:pPr marL="342900" indent="-342900"/>
            <a:r>
              <a:rPr lang="en-US" sz="1100" dirty="0" smtClean="0"/>
              <a:t>		2.  Noah C. Harter		b.  1857- d.  ?			b. VA</a:t>
            </a:r>
          </a:p>
          <a:p>
            <a:pPr marL="342900" indent="-342900"/>
            <a:r>
              <a:rPr lang="en-US" sz="1100" dirty="0" smtClean="0"/>
              <a:t>		2.  </a:t>
            </a:r>
            <a:r>
              <a:rPr lang="en-US" sz="1100" dirty="0" err="1" smtClean="0"/>
              <a:t>Elsworth</a:t>
            </a:r>
            <a:r>
              <a:rPr lang="en-US" sz="1100" dirty="0" smtClean="0"/>
              <a:t> E. Harter		b.  1864- d. ?			b. OH</a:t>
            </a:r>
          </a:p>
          <a:p>
            <a:pPr marL="342900" indent="-342900"/>
            <a:r>
              <a:rPr lang="en-US" sz="1100" dirty="0" smtClean="0"/>
              <a:t>	1. Peter Harter </a:t>
            </a:r>
            <a:r>
              <a:rPr lang="en-US" sz="1100" b="1" dirty="0" smtClean="0"/>
              <a:t>		</a:t>
            </a:r>
            <a:r>
              <a:rPr lang="en-US" sz="1100" dirty="0" smtClean="0"/>
              <a:t>b. 1827-d. 1863?		b. Living near John, died at Gettysburg 1863.</a:t>
            </a:r>
          </a:p>
          <a:p>
            <a:pPr marL="342900" indent="-342900"/>
            <a:r>
              <a:rPr lang="en-US" sz="1100" dirty="0" smtClean="0"/>
              <a:t>	1. Hiram			b. 1829			b. </a:t>
            </a:r>
            <a:r>
              <a:rPr lang="en-US" sz="1100" dirty="0" err="1" smtClean="0"/>
              <a:t>Va</a:t>
            </a:r>
            <a:endParaRPr lang="en-US" sz="1100" dirty="0" smtClean="0"/>
          </a:p>
          <a:p>
            <a:pPr marL="342900" indent="-342900"/>
            <a:r>
              <a:rPr lang="en-US" sz="1100" dirty="0" smtClean="0"/>
              <a:t>					</a:t>
            </a:r>
          </a:p>
          <a:p>
            <a:pPr marL="342900" indent="-342900"/>
            <a:r>
              <a:rPr lang="en-US" sz="1100" dirty="0" smtClean="0"/>
              <a:t> </a:t>
            </a:r>
            <a:endParaRPr lang="en-US" sz="1100" dirty="0"/>
          </a:p>
        </p:txBody>
      </p:sp>
      <p:sp>
        <p:nvSpPr>
          <p:cNvPr id="7" name="TextBox 6"/>
          <p:cNvSpPr txBox="1"/>
          <p:nvPr/>
        </p:nvSpPr>
        <p:spPr>
          <a:xfrm>
            <a:off x="533400" y="4495800"/>
            <a:ext cx="8153400" cy="2508379"/>
          </a:xfrm>
          <a:prstGeom prst="rect">
            <a:avLst/>
          </a:prstGeom>
          <a:noFill/>
        </p:spPr>
        <p:txBody>
          <a:bodyPr wrap="square" rtlCol="0">
            <a:spAutoFit/>
          </a:bodyPr>
          <a:lstStyle/>
          <a:p>
            <a:pPr marL="342900" indent="-342900"/>
            <a:r>
              <a:rPr lang="en-US" sz="1100" b="1" dirty="0" smtClean="0"/>
              <a:t>		</a:t>
            </a:r>
            <a:r>
              <a:rPr lang="en-US" sz="1400" b="1" dirty="0" smtClean="0"/>
              <a:t>Heffner Tree, Middletown, Maryland</a:t>
            </a:r>
          </a:p>
          <a:p>
            <a:pPr marL="342900" indent="-342900"/>
            <a:endParaRPr lang="en-US" sz="1100" b="1" dirty="0" smtClean="0"/>
          </a:p>
          <a:p>
            <a:pPr marL="342900" indent="-342900"/>
            <a:r>
              <a:rPr lang="en-US" sz="1100" b="1" dirty="0" smtClean="0"/>
              <a:t>0. Johannes </a:t>
            </a:r>
            <a:r>
              <a:rPr lang="en-US" sz="1100" b="1" dirty="0" err="1" smtClean="0"/>
              <a:t>Haefner</a:t>
            </a:r>
            <a:r>
              <a:rPr lang="en-US" sz="1100" b="1" dirty="0" smtClean="0"/>
              <a:t>		b. 17?? -  d ?		lived in Middletown, Frederick, MD</a:t>
            </a:r>
          </a:p>
          <a:p>
            <a:pPr marL="342900" indent="-342900"/>
            <a:r>
              <a:rPr lang="en-US" sz="1100" b="1" dirty="0" smtClean="0"/>
              <a:t>+  Catherina			b.  17?? -					</a:t>
            </a:r>
          </a:p>
          <a:p>
            <a:pPr marL="342900" indent="-342900"/>
            <a:endParaRPr lang="en-US" sz="1100" b="1" dirty="0" smtClean="0"/>
          </a:p>
          <a:p>
            <a:pPr marL="342900" indent="-342900"/>
            <a:r>
              <a:rPr lang="en-US" sz="1100" b="1" dirty="0" smtClean="0"/>
              <a:t>	1. </a:t>
            </a:r>
            <a:r>
              <a:rPr lang="en-US" sz="1100" b="1" dirty="0" err="1" smtClean="0"/>
              <a:t>Gotlip</a:t>
            </a:r>
            <a:r>
              <a:rPr lang="en-US" sz="1100" b="1" dirty="0" smtClean="0"/>
              <a:t> Heffner		b. 1767  - 1833?	lived in Middletown, Frederick, MD</a:t>
            </a:r>
          </a:p>
          <a:p>
            <a:pPr marL="342900" indent="-342900"/>
            <a:r>
              <a:rPr lang="en-US" sz="1100" b="1" dirty="0" smtClean="0"/>
              <a:t>	+  Catherine Shafer		b.  1765?					</a:t>
            </a:r>
          </a:p>
          <a:p>
            <a:pPr marL="342900" indent="-342900"/>
            <a:r>
              <a:rPr lang="en-US" sz="1100" b="1" dirty="0" smtClean="0"/>
              <a:t>		</a:t>
            </a:r>
            <a:r>
              <a:rPr lang="en-US" sz="1100" dirty="0" smtClean="0"/>
              <a:t>2. Mary J </a:t>
            </a:r>
            <a:r>
              <a:rPr lang="en-US" sz="1100" dirty="0" err="1" smtClean="0"/>
              <a:t>Hevener</a:t>
            </a:r>
            <a:r>
              <a:rPr lang="en-US" sz="1100" dirty="0" smtClean="0"/>
              <a:t>	b. 1793 – d. 1866</a:t>
            </a:r>
          </a:p>
          <a:p>
            <a:pPr marL="342900" indent="-342900"/>
            <a:r>
              <a:rPr lang="en-US" sz="1100" dirty="0" smtClean="0"/>
              <a:t>		    + Philip </a:t>
            </a:r>
            <a:r>
              <a:rPr lang="en-US" sz="1100" dirty="0" err="1" smtClean="0"/>
              <a:t>Kesner</a:t>
            </a:r>
            <a:r>
              <a:rPr lang="en-US" sz="1100" dirty="0" smtClean="0"/>
              <a:t>	b.  1796-d. 1888</a:t>
            </a:r>
          </a:p>
          <a:p>
            <a:pPr marL="342900" indent="-342900"/>
            <a:r>
              <a:rPr lang="en-US" sz="1100" b="1" dirty="0" smtClean="0"/>
              <a:t> 		2. Elizabeth </a:t>
            </a:r>
            <a:r>
              <a:rPr lang="en-US" sz="1100" b="1" dirty="0" err="1" smtClean="0"/>
              <a:t>Hevner</a:t>
            </a:r>
            <a:r>
              <a:rPr lang="en-US" sz="1100" b="1" dirty="0" smtClean="0"/>
              <a:t>	b. 1795-		Maryland, m. 19Sep1820, father- </a:t>
            </a:r>
            <a:r>
              <a:rPr lang="en-US" sz="1100" b="1" dirty="0" err="1" smtClean="0"/>
              <a:t>Cutlip</a:t>
            </a:r>
            <a:r>
              <a:rPr lang="en-US" sz="1100" b="1" dirty="0" smtClean="0"/>
              <a:t>  Hefner,</a:t>
            </a:r>
          </a:p>
          <a:p>
            <a:pPr marL="342900" indent="-342900"/>
            <a:r>
              <a:rPr lang="en-US" sz="1100" b="1" dirty="0" smtClean="0"/>
              <a:t>		+ Simeon Harter	b. 1798 -		Hardy WV</a:t>
            </a:r>
          </a:p>
          <a:p>
            <a:pPr marL="342900" indent="-342900"/>
            <a:r>
              <a:rPr lang="en-US" sz="1100" b="1" dirty="0" smtClean="0"/>
              <a:t>		2. </a:t>
            </a:r>
            <a:r>
              <a:rPr lang="en-US" sz="1100" b="1" dirty="0" err="1" smtClean="0"/>
              <a:t>Cutlip</a:t>
            </a:r>
            <a:r>
              <a:rPr lang="en-US" sz="1100" b="1" dirty="0" smtClean="0"/>
              <a:t> </a:t>
            </a:r>
            <a:r>
              <a:rPr lang="en-US" sz="1100" b="1" dirty="0" err="1" smtClean="0"/>
              <a:t>Hevner</a:t>
            </a:r>
            <a:r>
              <a:rPr lang="en-US" sz="1100" b="1" dirty="0" smtClean="0"/>
              <a:t> Jr.	B. 1811 – d. aft 1860	1860 Census, Franklin Twp, Pendleton		</a:t>
            </a:r>
          </a:p>
          <a:p>
            <a:pPr marL="342900" indent="-342900"/>
            <a:r>
              <a:rPr lang="en-US" sz="1100" b="1" dirty="0" smtClean="0"/>
              <a:t>		</a:t>
            </a:r>
            <a:endParaRPr lang="en-US" sz="11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smtClean="0"/>
              <a:t>John H </a:t>
            </a:r>
            <a:r>
              <a:rPr lang="en-US" sz="3600" dirty="0" smtClean="0"/>
              <a:t>&amp; </a:t>
            </a:r>
            <a:r>
              <a:rPr lang="en-US" sz="3600" dirty="0" err="1" smtClean="0"/>
              <a:t>Senith</a:t>
            </a:r>
            <a:r>
              <a:rPr lang="en-US" sz="3600" dirty="0" smtClean="0"/>
              <a:t> </a:t>
            </a:r>
            <a:r>
              <a:rPr lang="en-US" sz="3600" dirty="0" err="1"/>
              <a:t>Yankie</a:t>
            </a:r>
            <a:r>
              <a:rPr lang="en-US" sz="3600" dirty="0"/>
              <a:t> Harter</a:t>
            </a:r>
          </a:p>
        </p:txBody>
      </p:sp>
      <p:pic>
        <p:nvPicPr>
          <p:cNvPr id="4098" name="Picture 2" descr="http://image2.findagrave.com/photos/2014/331/28406968_1417215182.jpg"/>
          <p:cNvPicPr>
            <a:picLocks noChangeAspect="1" noChangeArrowheads="1"/>
          </p:cNvPicPr>
          <p:nvPr/>
        </p:nvPicPr>
        <p:blipFill>
          <a:blip r:embed="rId3" cstate="print"/>
          <a:srcRect/>
          <a:stretch>
            <a:fillRect/>
          </a:stretch>
        </p:blipFill>
        <p:spPr bwMode="auto">
          <a:xfrm>
            <a:off x="3810000" y="1371600"/>
            <a:ext cx="4826000" cy="3619500"/>
          </a:xfrm>
          <a:prstGeom prst="rect">
            <a:avLst/>
          </a:prstGeom>
          <a:noFill/>
        </p:spPr>
      </p:pic>
      <p:sp>
        <p:nvSpPr>
          <p:cNvPr id="6" name="TextBox 5"/>
          <p:cNvSpPr txBox="1"/>
          <p:nvPr/>
        </p:nvSpPr>
        <p:spPr>
          <a:xfrm>
            <a:off x="533400" y="1295400"/>
            <a:ext cx="3092578" cy="2369880"/>
          </a:xfrm>
          <a:prstGeom prst="rect">
            <a:avLst/>
          </a:prstGeom>
          <a:noFill/>
        </p:spPr>
        <p:txBody>
          <a:bodyPr wrap="none" rtlCol="0">
            <a:spAutoFit/>
          </a:bodyPr>
          <a:lstStyle/>
          <a:p>
            <a:r>
              <a:rPr lang="en-US" sz="1400" b="1" dirty="0" smtClean="0"/>
              <a:t>John Harter</a:t>
            </a:r>
          </a:p>
          <a:p>
            <a:r>
              <a:rPr lang="en-US" sz="1400" dirty="0" smtClean="0"/>
              <a:t>Birth</a:t>
            </a:r>
            <a:r>
              <a:rPr lang="en-US" sz="1400" dirty="0"/>
              <a:t>: Jan. 13, </a:t>
            </a:r>
            <a:r>
              <a:rPr lang="en-US" sz="1400" dirty="0" smtClean="0"/>
              <a:t>1823 Death</a:t>
            </a:r>
            <a:r>
              <a:rPr lang="en-US" sz="1400" dirty="0"/>
              <a:t>: Apr. 2, </a:t>
            </a:r>
            <a:r>
              <a:rPr lang="en-US" sz="1400" dirty="0" smtClean="0"/>
              <a:t>1905</a:t>
            </a:r>
          </a:p>
          <a:p>
            <a:r>
              <a:rPr lang="en-US" sz="1400" b="1" dirty="0" err="1"/>
              <a:t>Senith</a:t>
            </a:r>
            <a:r>
              <a:rPr lang="en-US" sz="1400" b="1" dirty="0"/>
              <a:t> </a:t>
            </a:r>
            <a:r>
              <a:rPr lang="en-US" sz="1400" b="1" dirty="0" err="1"/>
              <a:t>Yankie</a:t>
            </a:r>
            <a:r>
              <a:rPr lang="en-US" sz="1400" b="1" dirty="0"/>
              <a:t> Harter</a:t>
            </a:r>
            <a:endParaRPr lang="en-US" sz="1400" dirty="0" smtClean="0"/>
          </a:p>
          <a:p>
            <a:r>
              <a:rPr lang="en-US" sz="1400" dirty="0" smtClean="0"/>
              <a:t>Birth</a:t>
            </a:r>
            <a:r>
              <a:rPr lang="en-US" sz="1400" dirty="0"/>
              <a:t>: Mar. 10, </a:t>
            </a:r>
            <a:r>
              <a:rPr lang="en-US" sz="1400" dirty="0" smtClean="0"/>
              <a:t>1822 Death</a:t>
            </a:r>
            <a:r>
              <a:rPr lang="en-US" sz="1400" dirty="0"/>
              <a:t>: Feb. 1, 1902</a:t>
            </a:r>
            <a:br>
              <a:rPr lang="en-US" sz="1400" dirty="0"/>
            </a:br>
            <a:r>
              <a:rPr lang="en-US" sz="1400" dirty="0"/>
              <a:t>wife of John H. Harter  </a:t>
            </a:r>
            <a:br>
              <a:rPr lang="en-US" sz="1400" dirty="0"/>
            </a:br>
            <a:r>
              <a:rPr lang="en-US" sz="1400" dirty="0"/>
              <a:t> Burial:</a:t>
            </a:r>
            <a:br>
              <a:rPr lang="en-US" sz="1400" dirty="0"/>
            </a:br>
            <a:r>
              <a:rPr lang="en-US" sz="1400" dirty="0">
                <a:hlinkClick r:id="rId4"/>
              </a:rPr>
              <a:t>Strait Creek Cemetery</a:t>
            </a:r>
            <a:r>
              <a:rPr lang="en-US" sz="1400" dirty="0"/>
              <a:t> </a:t>
            </a:r>
            <a:br>
              <a:rPr lang="en-US" sz="1400" dirty="0"/>
            </a:br>
            <a:r>
              <a:rPr lang="en-US" sz="1400" dirty="0"/>
              <a:t>Highland </a:t>
            </a:r>
            <a:r>
              <a:rPr lang="en-US" sz="1400" dirty="0" smtClean="0"/>
              <a:t>County Ohio</a:t>
            </a:r>
            <a:r>
              <a:rPr lang="en-US" sz="1400" dirty="0"/>
              <a:t>, USA </a:t>
            </a:r>
            <a:br>
              <a:rPr lang="en-US" sz="1400" dirty="0"/>
            </a:br>
            <a:r>
              <a:rPr lang="en-US" sz="1200" dirty="0"/>
              <a:t>Created by: </a:t>
            </a:r>
            <a:r>
              <a:rPr lang="en-US" sz="1200" dirty="0">
                <a:hlinkClick r:id="rId5"/>
              </a:rPr>
              <a:t>Kim Graham</a:t>
            </a:r>
            <a:r>
              <a:rPr lang="en-US" sz="1200" dirty="0"/>
              <a:t/>
            </a:r>
            <a:br>
              <a:rPr lang="en-US" sz="1200" dirty="0"/>
            </a:br>
            <a:r>
              <a:rPr lang="en-US" sz="1200" dirty="0"/>
              <a:t>Record added: Jul 20, 2008 </a:t>
            </a:r>
            <a:br>
              <a:rPr lang="en-US" sz="1200" dirty="0"/>
            </a:br>
            <a:r>
              <a:rPr lang="en-US" sz="1200" dirty="0"/>
              <a:t>Find A Grave Memorial# 28406968</a:t>
            </a:r>
          </a:p>
        </p:txBody>
      </p:sp>
      <p:pic>
        <p:nvPicPr>
          <p:cNvPr id="1026" name="Picture 2"/>
          <p:cNvPicPr>
            <a:picLocks noChangeAspect="1" noChangeArrowheads="1"/>
          </p:cNvPicPr>
          <p:nvPr/>
        </p:nvPicPr>
        <p:blipFill>
          <a:blip r:embed="rId6" cstate="print"/>
          <a:srcRect/>
          <a:stretch>
            <a:fillRect/>
          </a:stretch>
        </p:blipFill>
        <p:spPr bwMode="auto">
          <a:xfrm>
            <a:off x="304800" y="4648200"/>
            <a:ext cx="2885568" cy="1917700"/>
          </a:xfrm>
          <a:prstGeom prst="rect">
            <a:avLst/>
          </a:prstGeom>
          <a:noFill/>
          <a:ln w="9525">
            <a:noFill/>
            <a:miter lim="800000"/>
            <a:headEnd/>
            <a:tailEnd/>
          </a:ln>
          <a:effectLst/>
        </p:spPr>
      </p:pic>
      <p:sp>
        <p:nvSpPr>
          <p:cNvPr id="7" name="TextBox 6"/>
          <p:cNvSpPr txBox="1"/>
          <p:nvPr/>
        </p:nvSpPr>
        <p:spPr>
          <a:xfrm>
            <a:off x="3505200" y="5257800"/>
            <a:ext cx="4343400" cy="1384995"/>
          </a:xfrm>
          <a:prstGeom prst="rect">
            <a:avLst/>
          </a:prstGeom>
          <a:noFill/>
        </p:spPr>
        <p:txBody>
          <a:bodyPr wrap="square" rtlCol="0">
            <a:spAutoFit/>
          </a:bodyPr>
          <a:lstStyle/>
          <a:p>
            <a:r>
              <a:rPr lang="en-US" sz="1400" dirty="0" smtClean="0"/>
              <a:t>This is the Strait Creek Road Church of the Brethren (</a:t>
            </a:r>
            <a:r>
              <a:rPr lang="en-US" sz="1400" dirty="0" err="1" smtClean="0"/>
              <a:t>Dunkard</a:t>
            </a:r>
            <a:r>
              <a:rPr lang="en-US" sz="1400" dirty="0" smtClean="0"/>
              <a:t>) near Adams County Ohio. John Harter and </a:t>
            </a:r>
            <a:r>
              <a:rPr lang="en-US" sz="1400" dirty="0" err="1" smtClean="0"/>
              <a:t>Asenith</a:t>
            </a:r>
            <a:r>
              <a:rPr lang="en-US" sz="1400" dirty="0" smtClean="0"/>
              <a:t> </a:t>
            </a:r>
            <a:r>
              <a:rPr lang="en-US" sz="1400" dirty="0" err="1" smtClean="0"/>
              <a:t>Yankey</a:t>
            </a:r>
            <a:r>
              <a:rPr lang="en-US" sz="1400" dirty="0" smtClean="0"/>
              <a:t>/</a:t>
            </a:r>
            <a:r>
              <a:rPr lang="en-US" sz="1400" dirty="0" err="1" smtClean="0"/>
              <a:t>Yankie</a:t>
            </a:r>
            <a:r>
              <a:rPr lang="en-US" sz="1400" dirty="0" smtClean="0"/>
              <a:t> are buried in the church cemetery, just to the right of this church..  </a:t>
            </a:r>
          </a:p>
          <a:p>
            <a:r>
              <a:rPr lang="en-US" sz="1400" dirty="0" smtClean="0"/>
              <a:t>Thank you Gerald </a:t>
            </a:r>
            <a:r>
              <a:rPr lang="en-US" sz="1400" dirty="0" err="1" smtClean="0"/>
              <a:t>Yankie</a:t>
            </a:r>
            <a:r>
              <a:rPr lang="en-US" sz="1400" dirty="0" smtClean="0"/>
              <a:t> for supplying the picture. and comment.</a:t>
            </a:r>
            <a:endParaRPr lang="en-US"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Michael </a:t>
            </a:r>
            <a:r>
              <a:rPr lang="en-US" sz="3600" dirty="0" err="1" smtClean="0"/>
              <a:t>Yankey</a:t>
            </a:r>
            <a:r>
              <a:rPr lang="en-US" sz="3600" dirty="0" smtClean="0"/>
              <a:t> (1796- 1879)</a:t>
            </a:r>
            <a:br>
              <a:rPr lang="en-US" sz="3600" dirty="0" smtClean="0"/>
            </a:br>
            <a:r>
              <a:rPr lang="en-US" sz="3100" dirty="0" smtClean="0"/>
              <a:t>brother of Elizabeth </a:t>
            </a:r>
            <a:r>
              <a:rPr lang="en-US" sz="3100" dirty="0" err="1" smtClean="0"/>
              <a:t>Yankie</a:t>
            </a:r>
            <a:r>
              <a:rPr lang="en-US" sz="3100" dirty="0" smtClean="0"/>
              <a:t> Harter</a:t>
            </a:r>
            <a:endParaRPr lang="en-US" sz="3100" dirty="0"/>
          </a:p>
        </p:txBody>
      </p:sp>
      <p:pic>
        <p:nvPicPr>
          <p:cNvPr id="2050" name="Picture 2"/>
          <p:cNvPicPr>
            <a:picLocks noChangeAspect="1" noChangeArrowheads="1"/>
          </p:cNvPicPr>
          <p:nvPr/>
        </p:nvPicPr>
        <p:blipFill>
          <a:blip r:embed="rId3" cstate="print"/>
          <a:srcRect/>
          <a:stretch>
            <a:fillRect/>
          </a:stretch>
        </p:blipFill>
        <p:spPr bwMode="auto">
          <a:xfrm>
            <a:off x="1219200" y="2133600"/>
            <a:ext cx="2522483" cy="1676400"/>
          </a:xfrm>
          <a:prstGeom prst="rect">
            <a:avLst/>
          </a:prstGeom>
          <a:noFill/>
          <a:ln w="9525">
            <a:noFill/>
            <a:miter lim="800000"/>
            <a:headEnd/>
            <a:tailEnd/>
          </a:ln>
          <a:effectLst/>
        </p:spPr>
      </p:pic>
      <p:pic>
        <p:nvPicPr>
          <p:cNvPr id="2052" name="Picture 4" descr="Michael Yankey"/>
          <p:cNvPicPr>
            <a:picLocks noChangeAspect="1" noChangeArrowheads="1"/>
          </p:cNvPicPr>
          <p:nvPr/>
        </p:nvPicPr>
        <p:blipFill>
          <a:blip r:embed="rId4" cstate="print"/>
          <a:srcRect/>
          <a:stretch>
            <a:fillRect/>
          </a:stretch>
        </p:blipFill>
        <p:spPr bwMode="auto">
          <a:xfrm>
            <a:off x="4419600" y="2133600"/>
            <a:ext cx="2381250" cy="1590675"/>
          </a:xfrm>
          <a:prstGeom prst="rect">
            <a:avLst/>
          </a:prstGeom>
          <a:noFill/>
        </p:spPr>
      </p:pic>
      <p:sp>
        <p:nvSpPr>
          <p:cNvPr id="5" name="TextBox 4"/>
          <p:cNvSpPr txBox="1"/>
          <p:nvPr/>
        </p:nvSpPr>
        <p:spPr>
          <a:xfrm>
            <a:off x="4495800" y="3886200"/>
            <a:ext cx="4114800" cy="1477328"/>
          </a:xfrm>
          <a:prstGeom prst="rect">
            <a:avLst/>
          </a:prstGeom>
          <a:noFill/>
        </p:spPr>
        <p:txBody>
          <a:bodyPr wrap="square" rtlCol="0">
            <a:spAutoFit/>
          </a:bodyPr>
          <a:lstStyle/>
          <a:p>
            <a:r>
              <a:rPr lang="en-US" dirty="0" smtClean="0"/>
              <a:t>Ohio State Route 41 and Cemetery Road</a:t>
            </a:r>
            <a:br>
              <a:rPr lang="en-US" dirty="0" smtClean="0"/>
            </a:br>
            <a:r>
              <a:rPr lang="en-US" dirty="0" smtClean="0"/>
              <a:t>Peebles</a:t>
            </a:r>
            <a:br>
              <a:rPr lang="en-US" dirty="0" smtClean="0"/>
            </a:br>
            <a:r>
              <a:rPr lang="en-US" dirty="0" smtClean="0"/>
              <a:t>Adams County</a:t>
            </a:r>
            <a:br>
              <a:rPr lang="en-US" dirty="0" smtClean="0"/>
            </a:br>
            <a:r>
              <a:rPr lang="en-US" dirty="0" smtClean="0"/>
              <a:t>Ohio  USA</a:t>
            </a:r>
            <a:br>
              <a:rPr lang="en-US" dirty="0" smtClean="0"/>
            </a:br>
            <a:r>
              <a:rPr lang="en-US" dirty="0" smtClean="0"/>
              <a:t>Postal Code: 45660</a:t>
            </a:r>
            <a:endParaRPr lang="en-US" dirty="0"/>
          </a:p>
        </p:txBody>
      </p:sp>
      <p:sp>
        <p:nvSpPr>
          <p:cNvPr id="6" name="TextBox 5"/>
          <p:cNvSpPr txBox="1"/>
          <p:nvPr/>
        </p:nvSpPr>
        <p:spPr>
          <a:xfrm>
            <a:off x="1447800" y="4114800"/>
            <a:ext cx="2133600" cy="646331"/>
          </a:xfrm>
          <a:prstGeom prst="rect">
            <a:avLst/>
          </a:prstGeom>
          <a:noFill/>
        </p:spPr>
        <p:txBody>
          <a:bodyPr wrap="square" rtlCol="0">
            <a:spAutoFit/>
          </a:bodyPr>
          <a:lstStyle/>
          <a:p>
            <a:r>
              <a:rPr lang="en-US" dirty="0" smtClean="0"/>
              <a:t>Many other </a:t>
            </a:r>
            <a:r>
              <a:rPr lang="en-US" dirty="0" err="1" smtClean="0"/>
              <a:t>Yankie’s</a:t>
            </a:r>
            <a:r>
              <a:rPr lang="en-US" dirty="0" smtClean="0"/>
              <a:t> are buried here</a:t>
            </a:r>
            <a:endParaRPr lang="en-US" dirty="0"/>
          </a:p>
        </p:txBody>
      </p:sp>
      <p:sp>
        <p:nvSpPr>
          <p:cNvPr id="7" name="TextBox 6"/>
          <p:cNvSpPr txBox="1"/>
          <p:nvPr/>
        </p:nvSpPr>
        <p:spPr>
          <a:xfrm>
            <a:off x="2362200" y="5867400"/>
            <a:ext cx="3447482" cy="369332"/>
          </a:xfrm>
          <a:prstGeom prst="rect">
            <a:avLst/>
          </a:prstGeom>
          <a:noFill/>
        </p:spPr>
        <p:txBody>
          <a:bodyPr wrap="none" rtlCol="0">
            <a:spAutoFit/>
          </a:bodyPr>
          <a:lstStyle/>
          <a:p>
            <a:r>
              <a:rPr lang="en-US" dirty="0" smtClean="0"/>
              <a:t>Thanks to Gerald </a:t>
            </a:r>
            <a:r>
              <a:rPr lang="en-US" dirty="0" err="1" smtClean="0"/>
              <a:t>Yankie</a:t>
            </a:r>
            <a:r>
              <a:rPr lang="en-US" dirty="0" smtClean="0"/>
              <a:t> for photos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4876800" cy="1143000"/>
          </a:xfrm>
        </p:spPr>
        <p:txBody>
          <a:bodyPr>
            <a:noAutofit/>
          </a:bodyPr>
          <a:lstStyle/>
          <a:p>
            <a:r>
              <a:rPr lang="en-US" sz="3200" dirty="0" smtClean="0"/>
              <a:t>Elizabeth Harter </a:t>
            </a:r>
            <a:r>
              <a:rPr lang="en-US" sz="3200" dirty="0" err="1" smtClean="0"/>
              <a:t>Ballentine</a:t>
            </a:r>
            <a:r>
              <a:rPr lang="en-US" sz="3200" dirty="0" smtClean="0"/>
              <a:t/>
            </a:r>
            <a:br>
              <a:rPr lang="en-US" sz="3200" dirty="0" smtClean="0"/>
            </a:br>
            <a:r>
              <a:rPr lang="en-US" sz="2800" dirty="0" smtClean="0"/>
              <a:t>b.1844- d.1901</a:t>
            </a:r>
            <a:endParaRPr lang="en-US" sz="2800" dirty="0"/>
          </a:p>
        </p:txBody>
      </p:sp>
      <p:pic>
        <p:nvPicPr>
          <p:cNvPr id="1026" name="Picture 2" descr="C:\Documents and Settings\User\My Documents\My Pictures\Elizabeth Harter Ballentine\Elizabeth Harter Ballentine.png"/>
          <p:cNvPicPr>
            <a:picLocks noChangeAspect="1" noChangeArrowheads="1"/>
          </p:cNvPicPr>
          <p:nvPr/>
        </p:nvPicPr>
        <p:blipFill>
          <a:blip r:embed="rId3" cstate="print"/>
          <a:srcRect l="30406" t="17924" r="16663" b="21488"/>
          <a:stretch>
            <a:fillRect/>
          </a:stretch>
        </p:blipFill>
        <p:spPr bwMode="auto">
          <a:xfrm>
            <a:off x="5867400" y="0"/>
            <a:ext cx="3049793" cy="4800600"/>
          </a:xfrm>
          <a:prstGeom prst="rect">
            <a:avLst/>
          </a:prstGeom>
          <a:noFill/>
        </p:spPr>
      </p:pic>
      <p:pic>
        <p:nvPicPr>
          <p:cNvPr id="1027" name="Picture 3" descr="C:\Documents and Settings\User\My Documents\My Pictures\Elizabeth Harter Ballentine\Elizabeth Harter Ballentine 001.png"/>
          <p:cNvPicPr>
            <a:picLocks noChangeAspect="1" noChangeArrowheads="1"/>
          </p:cNvPicPr>
          <p:nvPr/>
        </p:nvPicPr>
        <p:blipFill>
          <a:blip r:embed="rId4" cstate="print"/>
          <a:srcRect l="10803" t="5094" b="17924"/>
          <a:stretch>
            <a:fillRect/>
          </a:stretch>
        </p:blipFill>
        <p:spPr bwMode="auto">
          <a:xfrm>
            <a:off x="228600" y="1371600"/>
            <a:ext cx="3810000" cy="4521758"/>
          </a:xfrm>
          <a:prstGeom prst="rect">
            <a:avLst/>
          </a:prstGeom>
          <a:noFill/>
        </p:spPr>
      </p:pic>
      <p:pic>
        <p:nvPicPr>
          <p:cNvPr id="1028" name="Picture 4" descr="C:\Documents and Settings\User\My Documents\My Pictures\Elizabeth Harter Ballentine\Elizabeth Harter Ballentine 002.png"/>
          <p:cNvPicPr>
            <a:picLocks noChangeAspect="1" noChangeArrowheads="1"/>
          </p:cNvPicPr>
          <p:nvPr/>
        </p:nvPicPr>
        <p:blipFill>
          <a:blip r:embed="rId5" cstate="print"/>
          <a:srcRect l="23545" t="22914" r="10782" b="32893"/>
          <a:stretch>
            <a:fillRect/>
          </a:stretch>
        </p:blipFill>
        <p:spPr bwMode="auto">
          <a:xfrm>
            <a:off x="3886200" y="4191000"/>
            <a:ext cx="2580968" cy="238835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7924800" cy="944562"/>
          </a:xfrm>
        </p:spPr>
        <p:txBody>
          <a:bodyPr>
            <a:normAutofit/>
          </a:bodyPr>
          <a:lstStyle/>
          <a:p>
            <a:r>
              <a:rPr lang="en-US" sz="2400" dirty="0" err="1" smtClean="0"/>
              <a:t>Hevener</a:t>
            </a:r>
            <a:r>
              <a:rPr lang="en-US" sz="2400" dirty="0" smtClean="0"/>
              <a:t> Tree </a:t>
            </a:r>
            <a:br>
              <a:rPr lang="en-US" sz="2400" dirty="0" smtClean="0"/>
            </a:br>
            <a:r>
              <a:rPr lang="en-US" sz="2000" dirty="0" smtClean="0"/>
              <a:t>Middletown, MD</a:t>
            </a:r>
            <a:endParaRPr lang="en-US" sz="2000" dirty="0"/>
          </a:p>
        </p:txBody>
      </p:sp>
      <p:sp>
        <p:nvSpPr>
          <p:cNvPr id="7" name="TextBox 6"/>
          <p:cNvSpPr txBox="1"/>
          <p:nvPr/>
        </p:nvSpPr>
        <p:spPr>
          <a:xfrm>
            <a:off x="381000" y="1143000"/>
            <a:ext cx="8153400" cy="3862596"/>
          </a:xfrm>
          <a:prstGeom prst="rect">
            <a:avLst/>
          </a:prstGeom>
          <a:noFill/>
        </p:spPr>
        <p:txBody>
          <a:bodyPr wrap="square" rtlCol="0">
            <a:spAutoFit/>
          </a:bodyPr>
          <a:lstStyle/>
          <a:p>
            <a:pPr marL="342900" indent="-342900"/>
            <a:r>
              <a:rPr lang="en-US" sz="1100" b="1" dirty="0" smtClean="0"/>
              <a:t>		</a:t>
            </a:r>
            <a:r>
              <a:rPr lang="en-US" sz="1400" b="1" dirty="0" smtClean="0"/>
              <a:t>Heffner Tree, Middletown, Maryland</a:t>
            </a:r>
          </a:p>
          <a:p>
            <a:pPr marL="342900" indent="-342900"/>
            <a:endParaRPr lang="en-US" sz="1100" b="1" dirty="0" smtClean="0"/>
          </a:p>
          <a:p>
            <a:pPr marL="342900" indent="-342900"/>
            <a:r>
              <a:rPr lang="en-US" sz="1100" b="1" dirty="0" smtClean="0"/>
              <a:t>0. Johannes </a:t>
            </a:r>
            <a:r>
              <a:rPr lang="en-US" sz="1100" b="1" dirty="0" err="1" smtClean="0"/>
              <a:t>Haefner</a:t>
            </a:r>
            <a:r>
              <a:rPr lang="en-US" sz="1100" b="1" dirty="0" smtClean="0"/>
              <a:t>		b. 17?? -  d ?		lived in Middletown, Frederick, MD</a:t>
            </a:r>
          </a:p>
          <a:p>
            <a:pPr marL="342900" indent="-342900"/>
            <a:r>
              <a:rPr lang="en-US" sz="1100" b="1" dirty="0" smtClean="0"/>
              <a:t>+  Catherina			b.  17?? -					</a:t>
            </a:r>
          </a:p>
          <a:p>
            <a:pPr marL="342900" indent="-342900"/>
            <a:endParaRPr lang="en-US" sz="1100" b="1" dirty="0" smtClean="0"/>
          </a:p>
          <a:p>
            <a:pPr marL="342900" indent="-342900"/>
            <a:r>
              <a:rPr lang="en-US" sz="1100" b="1" dirty="0" smtClean="0"/>
              <a:t>	1. </a:t>
            </a:r>
            <a:r>
              <a:rPr lang="en-US" sz="1100" b="1" dirty="0" err="1" smtClean="0"/>
              <a:t>Gotlip</a:t>
            </a:r>
            <a:r>
              <a:rPr lang="en-US" sz="1100" b="1" dirty="0" smtClean="0"/>
              <a:t> Heffner		b. 1767  - 1833?	lived in Middletown, Frederick, MD</a:t>
            </a:r>
          </a:p>
          <a:p>
            <a:pPr marL="342900" indent="-342900"/>
            <a:r>
              <a:rPr lang="en-US" sz="1100" b="1" dirty="0" smtClean="0"/>
              <a:t>	+  Catherine Shafer		b.  1765?</a:t>
            </a:r>
          </a:p>
          <a:p>
            <a:pPr marL="342900" indent="-342900"/>
            <a:r>
              <a:rPr lang="en-US" sz="1100" dirty="0" smtClean="0"/>
              <a:t>		2. </a:t>
            </a:r>
            <a:r>
              <a:rPr lang="en-US" sz="1100" dirty="0" err="1" smtClean="0"/>
              <a:t>JohnHeffner</a:t>
            </a:r>
            <a:r>
              <a:rPr lang="en-US" sz="1100" dirty="0" smtClean="0"/>
              <a:t>		b. ? – d. ?		M. 1807</a:t>
            </a:r>
          </a:p>
          <a:p>
            <a:pPr marL="342900" indent="-342900"/>
            <a:r>
              <a:rPr lang="en-US" sz="1100" dirty="0" smtClean="0"/>
              <a:t>		    Ruth </a:t>
            </a:r>
            <a:r>
              <a:rPr lang="en-US" sz="1100" dirty="0" err="1" smtClean="0"/>
              <a:t>Keister</a:t>
            </a:r>
            <a:r>
              <a:rPr lang="en-US" sz="1100" dirty="0" smtClean="0"/>
              <a:t>		b.  ?-d. ?</a:t>
            </a:r>
          </a:p>
          <a:p>
            <a:pPr marL="342900" indent="-342900"/>
            <a:r>
              <a:rPr lang="en-US" sz="1100" b="1" dirty="0" smtClean="0"/>
              <a:t>		  </a:t>
            </a:r>
            <a:r>
              <a:rPr lang="en-US" sz="1100" dirty="0" smtClean="0"/>
              <a:t>2. Susannah	.	B. 		</a:t>
            </a:r>
          </a:p>
          <a:p>
            <a:pPr marL="342900" indent="-342900"/>
            <a:r>
              <a:rPr lang="en-US" sz="1100" b="1" dirty="0" smtClean="0"/>
              <a:t>		</a:t>
            </a:r>
            <a:r>
              <a:rPr lang="en-US" sz="1100" dirty="0" smtClean="0"/>
              <a:t>2. Jemima		B. 	d. 		</a:t>
            </a:r>
          </a:p>
          <a:p>
            <a:pPr marL="342900" indent="-342900"/>
            <a:r>
              <a:rPr lang="en-US" sz="1100" dirty="0" smtClean="0"/>
              <a:t>		2. Catharine		B. 	d.	m. 1810</a:t>
            </a:r>
          </a:p>
          <a:p>
            <a:pPr marL="342900" indent="-342900"/>
            <a:r>
              <a:rPr lang="en-US" sz="1100" dirty="0" smtClean="0"/>
              <a:t>		+ George </a:t>
            </a:r>
            <a:r>
              <a:rPr lang="en-US" sz="1100" dirty="0" err="1" smtClean="0"/>
              <a:t>Mumbert</a:t>
            </a:r>
            <a:r>
              <a:rPr lang="en-US" sz="1100" dirty="0" smtClean="0"/>
              <a:t>	b.                           d. 	</a:t>
            </a:r>
          </a:p>
          <a:p>
            <a:pPr marL="342900" indent="-342900"/>
            <a:r>
              <a:rPr lang="en-US" sz="1100" dirty="0" smtClean="0"/>
              <a:t>		2. Jacob	.	B. 		</a:t>
            </a:r>
          </a:p>
          <a:p>
            <a:pPr marL="342900" indent="-342900"/>
            <a:r>
              <a:rPr lang="en-US" sz="1100" dirty="0" smtClean="0"/>
              <a:t>		2. Peter	.	B. 			</a:t>
            </a:r>
          </a:p>
          <a:p>
            <a:pPr marL="342900" indent="-342900"/>
            <a:r>
              <a:rPr lang="en-US" sz="1100" b="1" dirty="0" smtClean="0"/>
              <a:t>		</a:t>
            </a:r>
            <a:r>
              <a:rPr lang="en-US" sz="1100" dirty="0" smtClean="0"/>
              <a:t>2. Mary J </a:t>
            </a:r>
            <a:r>
              <a:rPr lang="en-US" sz="1100" dirty="0" err="1" smtClean="0"/>
              <a:t>Hevener</a:t>
            </a:r>
            <a:r>
              <a:rPr lang="en-US" sz="1100" dirty="0" smtClean="0"/>
              <a:t>	b. 1793 – d. 1866</a:t>
            </a:r>
          </a:p>
          <a:p>
            <a:pPr marL="342900" indent="-342900"/>
            <a:r>
              <a:rPr lang="en-US" sz="1100" dirty="0" smtClean="0"/>
              <a:t>		    + Philip </a:t>
            </a:r>
            <a:r>
              <a:rPr lang="en-US" sz="1100" dirty="0" err="1" smtClean="0"/>
              <a:t>Kesner</a:t>
            </a:r>
            <a:r>
              <a:rPr lang="en-US" sz="1100" dirty="0" smtClean="0"/>
              <a:t>	b.  1796-d. 1888</a:t>
            </a:r>
          </a:p>
          <a:p>
            <a:pPr marL="342900" indent="-342900"/>
            <a:r>
              <a:rPr lang="en-US" sz="1100" b="1" dirty="0" smtClean="0"/>
              <a:t> 		2. Elizabeth </a:t>
            </a:r>
            <a:r>
              <a:rPr lang="en-US" sz="1100" b="1" dirty="0" err="1" smtClean="0"/>
              <a:t>Hevner</a:t>
            </a:r>
            <a:r>
              <a:rPr lang="en-US" sz="1100" b="1" dirty="0" smtClean="0"/>
              <a:t>	b. 1795-		Maryland, m. 19Sep1820, father- </a:t>
            </a:r>
            <a:r>
              <a:rPr lang="en-US" sz="1100" b="1" dirty="0" err="1" smtClean="0"/>
              <a:t>Cutlip</a:t>
            </a:r>
            <a:r>
              <a:rPr lang="en-US" sz="1100" b="1" dirty="0" smtClean="0"/>
              <a:t>  Hefner,</a:t>
            </a:r>
          </a:p>
          <a:p>
            <a:pPr marL="342900" indent="-342900"/>
            <a:r>
              <a:rPr lang="en-US" sz="1100" b="1" dirty="0" smtClean="0"/>
              <a:t>		+ Simeon Harter	b. 1798 -		Hardy WV</a:t>
            </a:r>
          </a:p>
          <a:p>
            <a:pPr marL="342900" indent="-342900"/>
            <a:r>
              <a:rPr lang="en-US" sz="1100" b="1" dirty="0" smtClean="0"/>
              <a:t>		 </a:t>
            </a:r>
            <a:r>
              <a:rPr lang="en-US" sz="1100" dirty="0" smtClean="0"/>
              <a:t>2. </a:t>
            </a:r>
            <a:r>
              <a:rPr lang="en-US" sz="1100" dirty="0" err="1" smtClean="0"/>
              <a:t>Cutlip</a:t>
            </a:r>
            <a:r>
              <a:rPr lang="en-US" sz="1100" dirty="0" smtClean="0"/>
              <a:t> </a:t>
            </a:r>
            <a:r>
              <a:rPr lang="en-US" sz="1100" dirty="0" err="1" smtClean="0"/>
              <a:t>Hevner</a:t>
            </a:r>
            <a:r>
              <a:rPr lang="en-US" sz="1100" dirty="0" smtClean="0"/>
              <a:t> Jr.	B. 1811 – d. aft 1860	1860 Census, Franklin Twp, Pendleton </a:t>
            </a:r>
            <a:endParaRPr lang="en-US" sz="1100" b="1" dirty="0" smtClean="0"/>
          </a:p>
          <a:p>
            <a:pPr marL="342900" indent="-342900"/>
            <a:r>
              <a:rPr lang="en-US" sz="1100" b="1" dirty="0" smtClean="0"/>
              <a:t>				</a:t>
            </a:r>
          </a:p>
          <a:p>
            <a:pPr marL="342900" indent="-342900"/>
            <a:r>
              <a:rPr lang="en-US" sz="1100" b="1" dirty="0" smtClean="0"/>
              <a:t>		</a:t>
            </a:r>
            <a:endParaRPr lang="en-US" sz="11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DMarriages2-000587-101.jpg"/>
          <p:cNvPicPr>
            <a:picLocks noChangeAspect="1"/>
          </p:cNvPicPr>
          <p:nvPr/>
        </p:nvPicPr>
        <p:blipFill>
          <a:blip r:embed="rId3" cstate="print"/>
          <a:stretch>
            <a:fillRect/>
          </a:stretch>
        </p:blipFill>
        <p:spPr>
          <a:xfrm>
            <a:off x="4648200" y="0"/>
            <a:ext cx="4025648" cy="5867400"/>
          </a:xfrm>
          <a:prstGeom prst="rect">
            <a:avLst/>
          </a:prstGeom>
        </p:spPr>
      </p:pic>
      <p:sp>
        <p:nvSpPr>
          <p:cNvPr id="2" name="Title 1"/>
          <p:cNvSpPr>
            <a:spLocks noGrp="1"/>
          </p:cNvSpPr>
          <p:nvPr>
            <p:ph type="title"/>
          </p:nvPr>
        </p:nvSpPr>
        <p:spPr>
          <a:xfrm>
            <a:off x="533400" y="1295400"/>
            <a:ext cx="3352800" cy="1143000"/>
          </a:xfrm>
        </p:spPr>
        <p:txBody>
          <a:bodyPr>
            <a:noAutofit/>
          </a:bodyPr>
          <a:lstStyle/>
          <a:p>
            <a:r>
              <a:rPr lang="en-US" sz="2000" dirty="0" smtClean="0"/>
              <a:t>Maryland Marriages</a:t>
            </a:r>
            <a:br>
              <a:rPr lang="en-US" sz="2000" dirty="0" smtClean="0"/>
            </a:br>
            <a:r>
              <a:rPr lang="en-US" sz="2000" dirty="0" smtClean="0"/>
              <a:t>1778-1800</a:t>
            </a:r>
            <a:endParaRPr lang="en-US" sz="2000" dirty="0"/>
          </a:p>
        </p:txBody>
      </p:sp>
      <p:sp>
        <p:nvSpPr>
          <p:cNvPr id="2050" name="AutoShape 2" descr="data:image/png;base64,iVBORw0KGgoAAAANSUhEUgAABaAAAAMRCAYAAAAa5hEiAAAgAElEQVR4Xuzd65OmRXnA4edhD6CiBioqppRIBaXicizyJVUp//jki0mFWrJAgsEoZSgiUfGEIjC7nVnEFKwzO4e37+67uy+qUvmw8/bhunvi+suwu2/+IUCAAAECBAgQIECAAAECBAgQIECAAAECAQJ7wJqWJECAAAECBAgQIECAAAECBAgQIECAAAECmwDtERAgQIAAAQIECBAgQIAAAQIECBAgQIBAiIAAHcJqUQIECBAgQIAAAQIECBAgQIAAAQIECBAQoL0BAgQIECBAgAABAgQIECBAgAABAgQIEAgREKBDWC1KgAABAgQIECBAgAABAgQIECBAgAABAgK0N0CAAAECBAgQIECAAAECBAgQIECAAAECIQICdAirRQkQIECAAAECBAgQIECAAAECBAgQIEBAgPYGCBAgQIAAAQIECBAgQIAAAQIECBAgQCBEQIAOYbUoAQIECBAgQIAAAQIECBAgQIAAAQIECAjQ3gABAgQIECBAgAABAgQIECBAgAABAgQIhAgI0CGsFiVAgAABAgQIECBAgAABAgQIECBAgAABAdobIECAAAECBAgQIECAAAECBAgQIECAAIEQAQE6hNWiBAgQIECAAAECBAgQIECAAAECBAgQICBAewMECBAgQIAAAQIECBAgQIAAAQIECBAgECIgQIewWpQAAQIECBAgQIAAAQIECBAgQIAAAQIEBGhvgAABAgQIECBAgAABAgQIECBAgAABAgRCBAToEFaLEiBAgAABAgQIECBAgAABAgQIECBAgIAA7Q0QIECAAAECBAgQIECAAAECBAgQIECAQIiAAB3CalECBAgQIECAAAECBAgQIECAAAECBAgQEKC9AQIECBAgQIAAAQIECBAgQIAAAQIECBAIERCgQ1gtSoAAAQIECBAgQIAAAQIECBAgQIAAAQICtDdAgAABAgQIECBAgAABAgQIECBAgAABAiECAnQIq0UJECBAgAABAgQIECBAgAABAgQIECBAQID2BggQIECAAAECBAgQIECAAAECBAgQIEAgRECADmG1KAECBAgQIECAAAECBAgQIECAAAECBAgI0N4AAQIECBAgQIAAAQIECBAgQIAAAQIECIQICNAhrBYlQIAAAQIECBAgQIAAAQIECBAgQIAAAQHaGyBAgAABAgQIECBAgAABAgQIECBAgACBEAEBOoTVogQIECBAgAABAgQIECBAgAABAgQIECAgQHsDBAgQIECAAAECBAgQIECAAAECBAgQIBAiIECHsFqUAAECBAgQIECAAAECBAgQIECAAAECBARob4AAAQIECBAgQIAAAQIECBAgQIAAAQIEQgQE6BBWixIgQIAAAQIECBAgQIAAAQIECBAgQICAAO0NECBAgAABAgQIECBAgAABAgQIECBAgECIgAAdwmpRAgQIECBAgAABAgQIECBAgAABAgQIEBCgvQECBAgQIECAAAECBAgQIECAAAECBAgQCBEQoENYLUqAAAECBAgQIECAAAECBAgQIECAAAECArQ3QIAAAQIECBAgQIAAAQIECBAgQIAAAQIhAgJ0CKtFCRAgQIAAAQIECBAgQIAAAQIECBAgQECA9gYIECBAgAABAgQIECBAgAABAgQIECBAIERAgA5htSgBAgQIECBAgAABAgQIECBAgAABAgQICNDeAAECBAgQIECAAAECBAgQIECAAAECBAiECAjQIawWJUCAAAECBAgQIECAAAECBAgQIECAAAEB2hsgQIAAAQIECBAgQIAAAQIECBAgQIAAgRABATqE1aIECBAgQIAAAQIECBAgQIAAAQIECBAgIEB7AwQIECBAgAABAgQIECBAgAABAgQIECAQIiBAh7BalAABAgQIECBAgAABAgQIECBAgAABAgQEaG+AAAECBAgQIECAAAECBAgQIECAAAECBEIEBOgQVosSIECAAAECBAgQIECAAAECBAgQIECAgADtDRAgQIAAAQIECBAgQIAAAQIECBAgQIBAiIAAHcJqUQIECBAgQIAAAQIECBAgQIAAAQIECBAQoL0BAgQIECBAgAABAgQIECBAgAABAgQIEAgREKBDWC1KgAABAgQIECBAgAABAgQIECBAgAABAgK0N0CAAAECBAgQIECAAAECBAgQIECAAAECIQICdAirRQkQIECAAAECBAgQIECAAAECBAgQIEBAgPYGCBAgQIAAAQIECBAgQIAAAQIECBAgQCBEQIAOYbUoAQIECBAgQIAAAQIECBAgQIAAAQIECAjQ3gABAgQIECBAgAABAgQIECBAgAABAgQIhAgI0CGsFiVAgAABAgQIECBAgAABAgQIECBAgAABAdobIECAAAECBAgQIECAAAECBAgQIECAAIEQAQE6hNWiBAgQIECAAAECBAgQIECAAAECBAgQICBAewMECBAgQIAAAQIECBAgQIAAAQIECBAgECIgQIewWpQAAQIECBAgQIAAAQIECBAgQIAAAQIEBGhvgAABAgQIECBAgAABAgQIECBAgAABAgRCBAToEFaLEiBAgAABAgQIECBAgAABAgQIECBAgIAA7Q0QIECAAAECBAgQIECAAAECBAgQIECAQIiAAB3CalECBAgQIECAAAECBAgQIECAAAECBAgQEKC9AQIECBAgQIAAAQIECBAgQIAAAQIECBAIERCgQ1gtSoAAAQIECBAgQIAAAQIECBAgQIAAAQICtDdAgAABAgQIECBAgAABAgQIECBAgAABAiECAnQIq0UJECBAgAABAgQIECBAgAABAgQIECBAQID2BggQIECAAAECBAgQIECAAAECBAgQIEAgRECADmG1KAECBAgQIECAAAECBAgQIECAAAECBAgI0N4AAQIECBAgQIAAAQIECBAgQIAAAQIECIQICNAhrBYlQIAAAQIECBAgQIAAAQIECBAgQIAAAQHaGyBAgAABAgQIECBAgAABAgQIECBAgACBEAEBOoTVogQIECBAgAABAgQIECBAgAABAgQIECAgQHsDBAgQIECAAAECBAgQIECAAAECBAgQIBAiIECHsFqUAAECBAgQIECAAAECBAgQIECAAAECBARob4AAAQIECBAgQIAAAQIECBAgQIAAAQIEQgQE6BBWixIgQIAAAQIECBAgQIAAAQIECBAgQICAAO0NECBAgAABAgQIECBAgAABAgQIECBAgECIgAAdwmpRAgQIECBAgAABAgQIECBAgAABAgQIEBCgvQECBAgQIECAAAECBAgQIECAAAECBAgQCBEQoENYLUqAAAECBAgQIECAAAECBAgQIECAAAECArQ3QIAAAQIECBAgQIAAAQIECBAgQIAAAQIhAgJ0CKtFCRAgQIAAAQIECBAgQIAAAQIECBAgQECA9gYIECBAgAABAgQIECBAgAABAgQIECBAIERAgA5htSgBAgQIECBAgAABAgQIECBAgAABAgQICNDeAAECBAgQIECAAAECBAgQIECAAAECBAiECAjQIawWJUCAAAECBAgQIECAAAECBAgQIECAAAEB2hsgQIAAAQIECBAgQIAAAQIECBAgQIAAgRABATqE1aIECBAgQIAAAQIECBAgQIAAAQIECBAgIEB7AwQIECBAgAABAgQIECBAgAABAgQIECAQIiBAh7BalAABAgQIECBAgAABAgQIECBAgAABAgQEaG+AAAECBAgQIECAAAECBAgQIECAAAECBEIEBOgQVosSIECAAAECBAgQIECAAAECBAgQIECAgADtDRAgQIAAAQIECBAgQIAAAQIECBAgQIBAiIAAHcJqUQIECBAgQIAAAQIECBAgQIAAAQIECBAQoL0BAgQIECBAgAABAgQIECBAgAABAgQIEAgREKBDWC1KgAABAgQIECBAgAABAgQIECBAgAABAgK0N0CAAAECBAgQIECAAAECBAgQIECAAAECIQICdAirRQkQIECAAAECBAgQIECAAAECBAgQIEBAgPYGCBAgQIAAAQIECBAgQIAAAQIECBAgQCBEQIAOYbUoAQIECBAgQIAAAQIECBAgQIAAAQIECAjQ3gABAgQIECBAgAABAgQIECBAgAABAgQIhAgI0CGsFiVAgAABAgQIECBAgAABAgQIECBAgAABAdobIECAAAECBAgQIECAAAECBAgQIECAAIEQAQE6hNWiBAgQIECAAAECBAgQIECAAAECBAgQICBAewMECBAgQIAAAQIECBAgQIAAAQIECBAgECIgQIewWpQAAQIECBAgQIAAAQIECBAgQIAAAQIEBGhvgAABAgQIECBAgAABAgQIECBAgAABAgRCBAToEFaLEiBAgAABAgQIECBAgAABAgQIECBAgIAA7Q0QIECAAAECBAgQIECAAAECBAgQIECAQIiAAB3CalECBAgQIECAAAECBAgQIECAAAECBAgQEKC9AQIECBAgQIAAAQIECBAgQIAAAQIECBAIERCgQ1gtSoAAAQIECBAgQIAAAQIECBAgQIAAAQICtDdAgAABAgQIECBAgAABAgQIECBAgAABAiECAnQIq0UJECBAgAABAgQIECBAgAABAgQIECBAQID2BggQIECAAAECBAgQIECAAAECBAgQIEAgRECADmG1KAECBAgQIECAAAECBAgQIECAAAECBAgI0N4AAQIECBAgQIAAAQIECBAgQIAAAQIECIQICNAhrBYlQIAAAQIECBAgQIAAAQIECBAgQIAAAQHaGyBAgAABAgQIECBAgAABAgQIECBAgACBEAEBOoTVogQIECBAgAABAgQIECBAgAABAgQIECAgQHsDBAgQIECAAAECBAgQIECAAAECBAgQIBAiIECHsFqUAAECBAgQIECAAAECBAgQIECAAAECBARob4AAAQIECBAgQIAAAQIECBAgQIAAAQIEQgQE6BBWixIgQIAAAQIECBAgQIAAAQIECBAgQICAAO0NECBAgAABAgQIECBAgAABAgQIECBAgECIgAAdwmpRAgQIECBAgAABAgQIECBAgAABAgQIEBCgvQECBAgQIECAAAECBAgQIECAAAECBAgQCBEQoENYLUqAAAECBAgQIECAAAECBAgQIECAAAECArQ3QIAAAQIECBAgQIAAAQIECBAgQIAAAQIhAgJ0CKtFCRAgQIAAAQIECBAgQIAAAQIECBAgQECA9gYIECBAgAABAgQIECBAgAABAgQIECBAIERAgA5htSgBAgQIECBAgAABAgQIECBAgAABAgQICNDeAAECBAgQIECAAAECBAgQIECAAAECBAiECAjQIawWJUCAAAECBAgQIECAAAECBAgQIECAAAEB2hsgQIAAAQIECBAgQIAAAQIECBAgQIAAgRABATqE1aIECBAgQIAAAQIECBAgQIAAAQIECBAgIEB7AwQIECBAgAABAgQIECBAgAABAgQIECAQIiBAh7BalAABAgQIECBAgAABAgQIECBAgAABAgQEaG+AAAECBAgQIECAAAECBAgQIECAAAECBEIEBOgQVosSIECAAAECBAgQIECAAAECBAgQIECAgADtDRAgQIAAAQIECBAgQIAAAQIECBAgQIBAiIAAHcJqUQIECBAgQIAAAQIECBAgQIAAAQIECBAQoL0BAgQIECBAgAABAgQIECBAgAABAgQIEAgREKBDWC1KgAABAgQIECBAgAABAgQIECBAgAABAgK0N0CAAAECBAgQIECAAAECBAgQIECAAAECIQICdAirRQkQIECAAAECBAgQIECAAAECBAgQIEBAgPYGCBAgQIAAAQIECBAgQIAAAQIECBAgQCBEQIAOYbUoAQIECBAgQIAAAQIECBAgQIAAAQIECAjQ3gABAgQIECBAgAABAgQIECBAgAABAgQIhAgI0CGsFiVAgAABAgQIECBAgAABAgQIECBAgAABAdobIECAAAECBAgQIECAAAECBAgQIECAAIEQAQE6hNWiBAgQIECAAAECBAgQIECAAAECBAgQICBAewMECBAgQIAAAQIECBAgQIAAAQIECBAgECIgQIewWpQAAQIECBAgQIAAAQIECBAgQIAAAQIEBGhvgAABAgQIECBAgAABAgQIECBAgAABAgRCBAToEFaLEiBAgAABAgQIECBAgAABAgQIECBAgIAA7Q0QIECAAAECBAgQIECAAAECBAgQIECAQIiAAB3CalECBAgQIECAAAECBAgQIECAAAECBAgQEKC9AQIECBAgQIAAAQIECBAgQIAAAQIECBAIERCgQ1gtSoAAAQIECBAgQIAAAQIECBAgQIAAAQICtDdAgAABAgQIECBAgAABAgQIECBAgAABAiECAnQIq0UJECBAgAABAgQIECBAgAABAgQIECBAQID2BggQIECAAAECBAgQIECAAAECBAgQIEAgRECADmG1KAECBAgQIECAAAECBAgQIECAAAECBAgI0N4AAQIECBAgQIAAAQIECBAgQIAAAQIECIQICNAhrBYlQIAAAQIECBAgQIAAAQIECBAgQIAAAQHaGyBAgAABAgQIECBAgAABAgQIECBAgACBEAEBOoTVogQIECBAgAABAgQIECBAgAABAgQIECAgQHsDBAgQIECAAAECBAgQIECAAAECBAgQIBAiIECHsFqUAAECBAgQIECAAAECBAgQIECAAAECBARob4AAAQIECBAgQIAAAQIECBAgQIAAAQIEQgQE6BBWixIgQIAAAQIECBAgQIAAAQIECBAgQICAAO0NECBAgAABAgQIECBAgAABAgQIECBAgECIgAAdwmpRAgQIECBAgAABAgQIECBAgAABAgQIEBCgvQECBAgQIECAAAECBAgQIECAAAECBAgQCBEQoENYLUqAAAECBAgQIECAAAECBAgQIECAAAECArQ3QIAAAQIECBAgQIAAAQIECBAgQIAAAQIhAgJ0CKtFCRAgQIAAAQIECBAgQIAAAQIECBAgQECA9gYIECBAgAABAgQIECBAgAABAgQIECBAIERAgA5htSgBAgQIECBAgAABAgQIECBAgAABAgQICNDeAAECBAgQIECAAAECBAgQIECAAAECBAiECAjQIawWJUCAAAECBAgQIECAAAECBAgQIECAAAEB2hsgQIAAAQIECBAgQIAAAQIECBAgQIAAgRABATqE1aIECBAgQIAAAQIECBAgQIAAAQIECBAgIEB7AwQIECBAgAABAgQIECBAgAABAgQIECAQIiBAh7BalAABAgQIECBAgAABAgQIECBAgAABAgQEaG+AAAECBAgQIECAAAECBAgQIECAAAECBEIEBOgQVosSIECAAAECBAgQIECAAAECBAgQIECAgADtDRAgQIAAAQIECBAgQIAAAQIECBAgQIBAiIAAHcJqUQIECBAgQIAAAQIECBAgQIAAAQIECBAQoL0BAgQIECBAgAABAgQIECBAgAABAgQIEAgREKBDWC1KgAABAgQIECBAgAABAgQIECBAgAABAgK0N0CAAAECBAgQIECAAAECBAgQIECAAAECIQICdAirRQkQIECAAAECBAgQIECAAAECBAgQIEBAgPYGCBAgQIAAAQIECBAgQIAAAQIECBAgQCBEQIAOYbUoAQIECBAgQIAAAQIECBAgQIAAAQIECAjQ3gABAgQIECBAgAABAgQIECBAgAABAgQIhAgI0CGsFiVAgAABAgQIECBAgAABAgQIECBAgAABAdobIECAAAECBAgQIECAAAECBAgQIECAAIEQAQE6hNWiBAgQIECAAAECBAgQIECAAAECBAgQICBAewMECBAgQIAAAQIECBAgQIAAAQIECBAgECIgQIewWpQAAQIECBAgQIAAAQIECBAgQIAAAQIEBGhvgAABAgQIECBAgAABAgQIECBAgAABAgRCBAToEFaLEiBAgAABAgQIECBAgAABAgQIECBAgIAA7Q0QIECAAAECBAgQIECAAAECBAgQIECAQIiAAB3CalECBAgQIECAAAECBAgQIECAAAECBAgQEKC9AQIECBAgQIAAAQIECBAgQIAAAQIECBAIERCgQ1gtSoAAAQIECBAgQIAAAQIECBAgQIAAAQICtDdAgAABAgQIECBAgAABAgQIECBAgAABAiECAnQIq0UJECBAgAABAgQIECBAgAABAgQIECBAQID2BggQIECAAAECBAgQIECAAAECBAgQIEAgRECADmG1KAECBAgQIECAAAECBAgQIECAAAECBAgI0N4AAQIECBAgQIAAAQIECBAgQIAAAQIECIQICNAhrBYlQIAAAQIECBAgQIAAAQIECBAgQIAAAQHaGyBAgAABAgQIECBAgAABAgQIECBAgACBEAEBOoTVogQIECBAgAABAgQIECBAgAABAgQIECAgQHsDBAgQIECAAAECBAgQIECAAAECBAgQIBAiIECHsFqUAAECBAgQIECAAAECBAgQIECAAAECBARob4AAAQIECBAgQIAAAQIECBAgQIAAAQIEQgQE6BBWixIgQIAAAQIECBAgQIAAAQIECBAgQICAAO0NECBAgAABAgQIECBAgAABAgQIECBAgECIgAAdwmpRAgQIECBAgAABAgQIECBAgAABAgQIEBCgvQECBAgQIECAAAECBAgQIECAAAECBAgQCBEQoENYLUqAAAECBAgQIECAAAECBAgQIECAAAECArQ3QIAAAQIECBAgQIAAAQIECBAgQIAAAQIhAgJ0CKtFCRAgQIAAAQIECBAgQIAAAQIECBAgQECA9gYIECBAgAABAgQIECBAgAABAgQIECBAIERAgA5htSgBAgQIECBAgAABAgQIECBAgAABAgQICNDeAAECBAgQIECAAAECBAgQIECAAAECBAiECAjQIawWJUCAAAECBAgQIECAAAECBAgQIECAAAEB2hsgQIAAAQIECBAgQIAAAQIECBAgQIAAgRABATqE1aIECBAgQIAAAQIECBAgQIAAAQIECBAgIEB7AwQIECBAgAABAgQIECBAgAABAgQIECAQIiBAh7BalAABAgQIECBAgAABAgQIECBAgAABAgQEaG+AAAECBAgQIECAAAECBAgQIECAAAECBEIEBOgQVosSIECAAAECBAgQIECAAAECBAgQIECAgADtDRAgQIAAAQIECBAgQIAAAQIECBAgQIBAiIAAHcJqUQIECBAgQIAAAQIECBAgQIAAAQIECBAQoL0BAgQIECBAgAABAgQIECBAgAABAgQIEAgREKBDWC1KgAABAgQIECBAgAABAgQIECBAgAABAgK0N0CAAAECBAgQIECAAAECBAgQIECAAAECIQICdAirRQkQIECAAAECBAgQIECAAAECBAgQIEBAgPYGCBAgQIAAAQIECBAgQIAAAQIECBAgQCBEQIAOYbUoAQIECBAgQIAAAQIECBAgQIAAAQIECAjQ3gABAgQIECBA4BOBUp7+GoweAq/+fN+32z12ticBAgQIECBAgAABArECAnSsr9UJECBAgACBQQRK2Y5/X/TC9wY57mTH/Nm/7Ptb7092Kdc5RaCU525s2wNXAc0u8MAb+/7S72e/pfsRIECAAAECZwsI0Gcb+QoCBAgQIEBgAQEBuueQBeie+q33LuWZv9+2q9db72u/1gK/vbnvP/xN613tR4AAAQIECOQTEKDzzcSJCBAgQIAAgQ4CAnQH9P/fUoDuqd96bwG6tXiv/QToXvL2JUCAAAEC2QQE6GwTcR4CBAgQIECgi4AA3YX9k00F6J76rfcWoFuL99pPgO4lb18CBAgQIJBNQIDONhHnIUCAAAECBLoICNBd2AXonuyd9hagO8E331aAbk5uQwIECBAgkFRAgE46GMciQIAAAQIE2goI0G29P7ubn4Duqd96bwG6tXiv/QToXvL2JUCAAAEC2QQE6GwTcR4CBAgQIECgi4AA3YX9k00F6J76rfcWoFuL99pPgO4lb18CBAgQIJBNQIDONhHnIUCAAAECBLoICNBd2AXonuyd9hagO8E331aAbk5uQwIECBAgkFRAgE46GMciQIAAAQIE2goI0G29P7ubn4Duqd96bwG6tXiv/QToXvL2JUCAAAEC2QQE6GwTcR4CBAgQIECgi4AA3YX9k00F6J76rfcWoFuL99pPgO4lb18CBAgQIJBNQIDONhHnIUCAAAECBLoICNBd2AXonuyd9hagO8E331aAbk5uQwIECBAgkFRAgE46GMciQIAAAQIE2goI0G29P7ubn4Duqd96bwG6tXiv/QToXvL2JUCAAAEC2QQE6GwTcR4CBAgQIECgi4AA3YX9k00F6J76rfcWoFuL99pPgO4lb18CBAgQIJBNQIDONhHnIUCAAAECBAgQIDCxgAA98XA/czUBepVJuycBAgQIEDhLQIA+S8ivEyBAgAABAgQIECBQTUCArkaZfCEBOvmAHI8AAQIECDQTEKCbUduIAAECBAgQIECAAAEBepU3IECvMmn3JECAAAECZwkI0GcJ+XUCBAgQIECAAAECBKoJlPL8t7ft6Gq1BS2UVOBXb+77W+8nPZxjESBAgAABAg0FBOiG2LYiQIAAAQIECBAgQIAAAQIECBAgQIDASgIC9ErTdlcCBAgQIECAAAECBAgQIECAAAECBAg0FBCgG2LbigABAgQIECBAgAABAgQIECBAgAABAisJCNArTdtdCRAgQIAAAQIECBAgQIAAAQIECBAg0FBAgG6IbSsCBAgQIECAAAECBAgQIECAAAECBAisJCBArzRtdyVAgAABAgQIECBAgAABAgQIECBAgEBDAQG6IbatCBAgQIAAAQIECBAgQIAAAQIECBAgsJKAAL3StN2VAAECBAgQIECAAAECBAgQIECAAAECDQUE6IbYtiJAgAABAgQIECBAgAABAgQIECBAgMBKAgL0StN2VwIECBAgQIAAAQIECBAgQIAAAQIECDQUEKAbYtuKAAECBAgQIECAAAECBAgQILdgh+0AACAASURBVECAAAECKwkI0CtN210JECBAgAABAgQIECBAgAABAgQIECDQUECAbohtKwIECBAgQIAAAQIECBAgQIAAAQIECKwkIECvNG13JUCAAAECBAgQIECAAAECBAgQIECAQEMBAbohtq0IECBAgAABAgQIECBAgAABAgQIECCwkoAAvdK03ZUAAQIECBAgQIAAAQIECBAgQIAAAQINBQTohti2IkCAAAECBAgQIECAAAECBAgQIECAwEoCAvRK03ZXAgQIECBAgAABAgQIECBAgAABAgQINBQQoBti24oAAQIECBAgQIAAAQIECBAgQIAAAQIrCQjQK03bXQkQIHBBgVJuPHrBj/jyEwT2/bV3wRAgQIAAAQIECBAgQIAAgRUFBOgVp+7OBAgQOKdAKc98b9uu+s+Kc3qd/mU3/2nftzsHL2MBAgQIECBAgAABAgQIECAwmICoMNjAHJcAAQItBQToWtoCdC1J6xAYVaCUZ7+6bbcfGvX8Fzz3T4//zY8PL/gZX06AAAECBAgQIDCpgAA96WBdiwABAjUEBOgainfXEKBrSVqHwKgCpTz97LZde2TU81/s3B++dByg37vYZ3w1AQIECBAgQIDArAIC9KyTdS8CBAhUEBCgKyB+vIQAXUvSOgRGFRCgR52ccxMgQIAAAQIECBwqIEAfKujzBAgQmFhAgK41XAG6lqR1CIwqIECPOjnnJkCAAAECBAgQOFRAgD5U0OcJECAwsYAAXWu4AnQtSesQGFVAgB51cs5NgAABAgQIECBwqIAAfaigzxMgQGBiAQG61nAF6FqS1iEwqoAAPerknJsAAQIECBAgQOBQAQH6UEGfJ0CAwMQCAnSt4QrQtSStQ2BUAQF61Mk5NwECBAgQIECAwKECAvShgj5PgACBiQUE6FrDFaBrSVqHwKgCAvSok3NuAgQIECBAgACBQwUE6EMFfZ4AAQITCwjQtYYrQNeStA6BUQUE6FEn59wECBAgQIAAAQKHCgjQhwr6PAECBCYWEKBrDVeAriVpHQKjCgjQo07OuQkQIECAAAECBA4VEKAPFfR5AgQITCwgQNcargBdS9I6BEYVEKBHnZxzEyBAgAABAgQIHCogQB8q6PMECBCYWOA4mHxz4us1vNqrb+37VhpuaCsCBJIJCNDJBuI4BAgQIECAAAECzQQE6GbUNiJAgAABAgQIEFhVQIBedfLuTYAAAQIECBAgIEB7AwQIECBAgAABAgSCBUp56ovbdvVa8DZJln/t18f/1sftJIdxDAIECBAgQIAAgc4CAnTnAdieAAECBAgQIECAAAECBAgQIECAAAECswoI0LNO1r0IECBAgAABAgQIECBAgAABAgQIECDQWUCA7jwA2xMgQCCzQCnb3f+cuJL5jIOc7c7xv45+Z5CzOiYBAgQIECBAgAABAgQIEKgmIEBXo7QQAQIE5hMo5cZj23b9qflu1vpGR+/s+yuvt97VfgQIECBAgAABAgQIECBAoLeAAN17AvYnQIBAYgEButZwBOhaktbJJVDK3379+P9J9c1cp2p2ml/t+7/9Z7PdbESAAAECBAgQIEBgUAEBetDBOTYBAgRaCAjQtZQF6FqS1sklcPx/Ix4/DtBP5DpVq9McvXv8bza80mo3+xAgQIAAAQIECBAYVUCAHnVyzk2AAIEGAgJ0LWQBupakdXIJCNACdK4X6TQECBAgQIAAAQIZBQTojFNxJgIECCQREKBrDUKAriVpnVwCArQAnetFOg0BAgQIECBAgEBGAQE641SciQABAkkEBOhagxCga0laJ5eAAC1A53qRTkOAAAECBAgQIJBRQIDOOBVnIkCAQBIBAbrWIAToWpLWySUgQAvQuV6k0xAgQIAAAQIECGQUEKAzTsWZCBAgkERAgK41CAG6lqR1cgkI0AJ0rhfpNAQIECBAgAABAhkFBOiMU3EmAgQIJBEQoGsNQoCuJWmdXAICtACd60U6DQECBAgQIECAQEYBATrjVJyJAAECSQQE6FqDEKBrSVonl4AALUDnepFOQ4AAAQIECBAgkFFAgM44FWciQIBAEgEButYgBOhaktbJJSBAC9C5XqTTECBAgAABAgQIZBQQoDNOxZkIECCQRECArjUIAbqWpHVyCQjQAnSuF+k0BAgQIECAAAECGQUE6IxTcSYCBAgkERCgaw1CgK4laZ1cAgK0AJ3rRToNAQIECBAgQIBARgEBOuNUnIkAAQJJBEp54SvbdvRkkuMMfIzbP9v3f//hwBdwdAInCgjQArRvDQIECBAgQIAAAQJnCQjQZwn5dQIECBAgQIAAAQH6zwSO3t13Adq3BgECBAgQIECAAIGzBATos4T8OgECBAgQIECAwCkB+u6/JfHR19fkufqbfX/5zTXv7tYECBAgQIAAAQIEzi8gQJ/fylcSIECAAAECBAgQIECAAAECBAgQIECAwAUEBOgLYPlSAgQIECBAgAABAgQIECBAgAABAgQIEDi/gAB9fitfSYAAgeUESnnx2rb98vPLXbz6hT/8cN/fer/6shYkQIAAAQIECBAgQIAAAQLJBQTo5ANyPAIECPQUKOXGY9t2/ameZ5hj76N3jv+ystfnuItbECBAgAABAgQIECBAgACB8wsI0Oe38pUECBBYTkCArjVyAbqWpHUIECBAgAABAgQIECBAYCwBAXqseTktAQIEmgoI0LW4BehaktYhQIAAAQIECBAgQIAAgbEEBOix5uW0BAgQaCogQNfiFqBrSVqHAAECBAgQIECAAAECBMYSEKDHmpfTEiBAoKmAAF2LW4CuJWkdAgQIECBAgAABAgQIEBhLQIAea15OS4AAgaYCAnQtbgG6lqR1CBAgQIAAAQIECBAgQGAsAQF6rHk5LQECBJoKCNC1uAXoWpLWIUCAAAECBAgQIECAAIGxBATosebltAQIEGgqIEDX4haga0lahwABAgQIECBAgAABAgTGEhCgx5qX0xIgQKCpgABdi1uAriVpHQIECBAgQIAAAQIECBAYS0CAHmteTkuAAIGmAgJ0LW4BupakdQgQIECAAAECBAgQIEBgLAEBeqx5OS0BAgSaCgjQtbgF6FqS1iFAgAABAgQIECBAgACBsQQE6LHm5bQECBBoKiBA1+IWoGtJWocAAQIECBAgQIAAAQIExhIQoMeal9MSIECgqYAAXYtbgK4laR0CBAgQIECAAAECBAgQGEtAgB5rXk5LgACBpgKlPPPItpVvNt10ys3Kr/b9tZ9MeTWXIkCAAAECBAgQIECAAAEC9xEQoD0PAgQIECBAgAABAgQIECBAgAABAgQIEAgREKBDWC1KgAABAgQIECBAgAABAgQIECBAgAABAgK0N0CAAAECBAgQIECAAAECBAgQIECAAAECIQICdAirRQkQIECAAAECBAgQIECAAAECBAgQIEBAgPYGCBAgQOBUgVJuPLZt159CdKjA0Tv7/srrh67i8wQIECBAgAABAgQIECBAYDQBAXq0iTkvAQIEGgoI0LWwBehaktZZS6CU576zbeXhtW796dveurnvW1n3/m5OgAABAgQIECAwg4AAPcMU3YEAAQJBAgJ0LVgBupakddYSKOX557dt//Jat/70bW/+owC97vTdnAABAgQIECAwi4AAPcsk3YMAAQIBAgJ0LVQBupakddYSEKAF6LVevNsSIECAAAECBOYUEKDnnKtbESBAoIqAAF2F8XgRAbqWpHXWEhCgBei1XrzbEiBAgAABAgTmFBCg55yrWxEgQKCKgABdhVGArsVoneUEBGgBerlH78IECBAgQIAAgQkFBOgJh+pKBAgQqCUgQNeS9BPQtSSts5aAAC1Ar/Xi3ZYAAQIECBAgMKeAAD3nXN2KAAECVQQE6CqMx4sI0LUkrbOWgAAtQK/14t2WAAECBAgQIDCngAA951zdigABAlUEBOgqjAJ0LUbrLCcgQAvQyz16FyZAgAABAgQITCggQE84VFciQIBALQEBupakn4CuJWmdtQQEaAF6rRfvtgQIECBAgACBOQUE6Dnn6lYECBCoIiBAV2E8XkSAriVpnbUEBGgBeq0X77YECBAgQIAAgTkFBOg55+pWBAgQqCIgQFdhFKBrMVpnOQEBWoBe7tG7MAECBAgQIEBgQgEBesKhuhIBAgRqCQjQtST9BHQtSeusJSBAC9BrvXi3JUCAAAECBAjMKSBAzzlXtyJAgEAVAQG6CuPxIgJ0LUnrrCUgQAvQa714tyVAgAABAgQIzCkgQM85V7ciQIBAFYFSnvzStl3/apXFll7kgd/u+6vvLE3g8gQuISBAC9CXeDY+QoAAAQIECBAgkExAgE42EMchQIAAAQIECBD4o0Apz33n+H99YV2Pf3t537ey7v3dnAABAgQIECBAYAYBAXqGKboDAQIECBAgQIAAAQIECBAgQIAAAQIEEgoI0AmH4kgECBAgQIAAAQIECBAgQIAAAQIECBCYQUCAnmGK7kCAAAECBAgQIECAAAECBAgQIECAAIGEAgJ0wqE4EgECBAgQIECAAAECBAgQIECAAAECBGYQEKBnmKI7ECBAgAABAgQIECBAgAABAgQIECBAIKGAAJ1wKI5EgAABAgQIECBAgAABAgQIECBAgACBGQQE6Bmm6A4ECBAgQIAAAQIECBAgQIAAAQIECBBIKCBAJxyKIxEgQIAAAQIECBAgQIAAAQIECBAgQGAGAQF6him6AwECBAgQIECAAAECBAgQIECAAAECBBIKCNAJh+JIBAgQIECAAAECBAgQIECAAAECBAgQmEFAgJ5hiu5AgAABAgQIECBAgAABAgQIECBAgACBhAICdMKhOBIBAgQIECBAgAABAgQIECBAgAABAgRmEBCgZ5iiOxAgQIAAAQIECBAgQIAAAQIECBAgQCChgACdcCiORIAAAQIECBAgQIAAAQIECBAgQIAAgRkEBOgZpugOBAgQIECAAAECBAgQIECAAAECBAgQSCggQCcciiMRIECAAAECBAgQIECAAAECBAgQIEBgBgEBeoYpugMBAgQIECBAgAABAgQIECBAgAABAgQSCgjQCYfiSAQIECBAgAABAgQIECBAgAABAgQIEJhBQICeYYruQIAAAQIECBAgQIAAAQIECBAgQIAAgYQCAnTCoTgSAQIECBAgQIAAAQIECBAgQIAAAQIEZhAQoGeYojsQIECAAAECBAgQIECAAAECBAgQIEAgoYAAnXAojkSAAAECBAgQIECAAAECBAgQIECAAIEZBAToGaboDgQIECBAgACBIIFSnv6b46W/ELR8omU/+vm+/+DtRAdyFAIECBAgQIAAAQJTCAjQU4zRJQgQIECAAAECMQKlPP/8tu1fjlk906ofvbXvr/5XphM5CwECBAgQIECAAIEZBAToGaboDgQIECBAgACBIAEBOgjWsgQIECBAgAABAgQWERCgFxm0axIgQIAAAQIELiMgQF9GzWcIECBAgAABAgQIEPiTgADtLRAgQIAAAQIECJwqIEB7HAQIECBAgAABAgQIHCIgQB+i57MECBAgQIAAgckFBOjJB+x6BAgQIECAAAECBIIFBOhgYMsTIECAAAECBEYWEKBHnp6zEyBAgAABAgQIEOgvIED3n4ETECBAgAABAgTSCgjQaUfjYAQIECBAgAABAgSGEBCghxiTQxIgQIAAAQIE+ggI0H3c7UqAAAECBAgQIEBgFgEBepZJugcBAgQIECBAIEBAgA5AtSQBAgQIECBAgACBhQQE6IWG7aoECBAgQIAAgYsKCNAXFfP1BAgQIECAAAECBAh8WkCA9h4IECBAgAABAgROFRCgPQ4CBAgQIECAAAECBA4REKAP0fNZAgQIECBAgMDkAgL05AN2PQIECBAgQIAAAQLBAgJ0MLDlCRAgQIAAAQIjCwjQI0/P2QkQIECAAAECBAj0FxCg+8/ACQgQIECAAAECaQUE6LSjcTACBAgQIECAAAECQwgI0EOMySEJECBAgAABAn0EBOg+7nYlQIAAAQIECBAgMIuAAD3LJN2DAAECBAgQIBAgIEAHoFqSAAECBAgQIECAwEICAvRCw3ZVAgQIECBAgMBFBUp56ovbdvXaRT833tf/8g/7/vbvxzu3ExMgQIAAAQIECBDILSBA556P0xEgQIAAAQIECBAgQIAAAQIECBAgQGBYAQF62NE5OAECBAgQIEBgboFSnruxbeX4J7BX/OfOj/f91XdWvLk7EyBAgAABAgQIzCUgQM81T7chQIAAAQIECEwjsM6fP33iyN7Y95tvTzNMFyFAgAABAgQIEFhWQIBedvQuToAAAQIECBDILSBAC9C5X6jTESBAgAABAgQInEdAgD6Pkq8hQIAAAQIECBBoLiBAC9DNH50NCRAgQIAAAQIEqgsI0NVJLUiAAAECBAgQIFBDQIAWoGu8I2sQIECAAAECBAj0FRCg+/rbnQABAgQIECBA4BQBAVqA9s1BgAABAgQIECAwvoAAPf4M3YAAAQIECBAgMKWAAC1AT/mwXYoAAQIECBAgsJiAAL3YwF2XAAECBAgQIDCKgAAtQI/yVp2TAAECBAgQIEDgdAEB2usgQIAAAQIECBBIKSBAC9ApH6ZDESBAgAABAgQIXEhAgL4Qly8mQIAAAQIECBBoJSBAC9Ct3pp9CBAgQIAAAQIE4gQE6DhbKxMgQIAAAQIECBwgIEAL0Ac8Hx8lQIAAAQIECBBIIiBAJxmEYxAgQIAAAQIECHxWQIAWoH1PECBAgAABAgQIjC8gQI8/QzcgQIAAAQIECEwpIEAL0FM+bJciQIAAAQIECCwmIEAvNnDXJUCAAAECBAiMIiBAC9CjvFXnJECAAAECBAgQOF1AgPY6CBAgQIAAAQIEUgqUsl3dthcX/f3qS7f3fbuTcjAORYAAAQIECBAgQOACAov+hv4CQr6UAAECBAgQIECAAAECBAgQIECAAAECBC4lIEBfis2HCBAgQIAAAQIECBAgQIAAAQIECBAgQOAsAQH6LCG/ToAAAQIECBAgQIAAAQIECBAgQIAAAQKXEhCgL8XmQwQIECBAgAABAi0Fjv886AeO91vp9653jv8M6NLS2F4ECBAgQIAAAQIEIgRW+k18hJ81CRAgQIAAAQIEGgiU8vSz23btkQZbZdnijX2/+XaWwzgHAQIECBAgQIAAgcsKCNCXlfM5AgQIECBAgACBZgICdDNqGxEgQIAAAQIECBCoKiBAV+W0GAECBAgQIECAQISAAB2hak0CBAgQIECAAAEC8QICdLyxHQgQIECAAAECBA4UEKAPBPRxAgQIECBAgAABAp0EBOhO8LYlQIAAAQIECBA4v4AAfX4rX0mAAAECBAgQIEAgk4AAnWkazkKAAAECBAgQIHCigADtYRAgQIAAAQIECBAYU0CAHnNuTk2AAAECBAgQWEpAgF5q3C5LgAABAgQIECAwkYAAPdEwXYUAAQIECBAgMKuAAD3rZN2LAAECBAgQIEBgdgEBevYJux8BAgQIECBAYAIBAXqCIboCAQIECBAgQIDAkgIC9JJjd2kCBAgQIECAwFgCAvRY83JaAgQIECBAgAABAn8SEKC9BQIECBAgQIAAgfQCAnT6ETkgAQIECBAgQIAAgRMFBGgPgwABAgQIECBAIL2AAJ1+RA5IgAABAgQIECBAQID2BggQIECAAAECBMYUEKDHnJtTEyBAgAABAgQIEPAT0N4AAQIECBAgQIBAeoFSXvjutpW/SH/Qagf86Ef7/tpPqy1nIQIECBAgQIAAAQKdBAToTvC2JUCAAAECBAgQIECAAAECBAgQIECAwOwCAvTsE3Y/AgQIECBAgAABAgQIECBAgAABAgQIdBIQoDvB25YAAQIECBAgQIAAAQIECBAgQIAAAQKzCwjQs0/Y/QgQIECAAAECBAgQIECAAAECBAgQINBJQIDuBG9bAgQIECBAgACBcQRKefLB49Pe/Z9F/3nwzvFfivjeopd3bQIECBAgQIAAgQMEBOgD8HyUAAECBAgQIEBgDYFSnn1i2648vsZtT7rl7T/s+61/Xvf+bk6AAAECBAgQIHBZAQH6snI+R4AAAQIECBAgsIyAAC1AL/PYXZQAAQIECBAgUFlAgK4MajkCBAgQIECAAIH5BARoAXq+V+1GBAgQIECAAIE2AgJ0G2e7ECBAgAABAgQIDCwgQAvQAz9fRydAgAABAgQIdBUQoLvy25wAAQIECBAgQGAEAQFagB7hnTojAQIECBAgQCCjgACdcSrORIAAAQIECBAgkEpAgBagUz1IhyFAgAABAgQIDCQgQA80LEclQIAAAQIECBDoIyBAC9B9Xp5dCRAgQIAAAQLjCwjQ48/QDQgQIECAAAECBIIFBGgBOviJWZ4AAQIECBAgMK2AAD3taF2MAAECBAgQIECgloAALUDXekvWIUCAAAECBAisJiBArzZx9yVAgAABAgQIELiwgAAtQF/40fgAAQIECBAgQIDAxwICtIdAgAABAgQIECBA4AwBAVqA9k1CgAABAgQIECBwOQEB+nJuPkWAAAECBAgQILCQgAAtQC/03F2VAAECBAgQIFBVQICuymkxAgQIECBAgACBGQUEaAF6xnftTgQIECBAgACBFgICdAtlexAgQIAAAQIECAwtIEAL0EM/YIcnQIAAAQIECHQUEKA74tuaAAECBAgQIEBgDIFSbjy8bVc+P8ZpI0754e19f/0XEStbkwABAgQIECBAYG4BAXru+bodAQIECBAgQIAAAQIECBAgQIAAAQIEugkI0N3obUyAAAECBAgQIECAAAECBAgQIECAAIG5BQTouefrdgQIECBAgAABAgQIECBAgAABAgQIEOgmIEB3o7cxAQIECBAgQIBAD4FSnnxw2x58pMfe/fe8fvxnOd/8Wf9zOAEBAgQIECBAgMAqAgL0KpN2TwIECBAgQIAAgY8Fjv9CwUe37foza3Lc/mDfb31/zbu7NQECBAgQIECAQA8BAbqHuj0JECBAgAABAgS6CQjQAnS3x2djAgQIECBAgMCCAgL0gkN3ZQIECBAgQIDAygICtAC98vt3dwIECBAgQIBAawEBurW4/QgQIECAAAECBLoKCNACdNcHaHMCBAgQIECAwGICAvRiA3ddAgQIECBAgMDqAgK0AL3694D7EyBAgAABAgRaCgjQLbXtRYAAAQIECBAg0F1AgBaguz9CByBAgAABAgQILCQgQC80bFclQIAAAQIECBDYNgFagPZ9QIAAAQIECBAg0E5AgG5nbScCBAgQIECAAIEEAgK0AJ3gGToCAQIECBAgQGAZAQF6mVG7KAECBAgQIECAwF0BAVqA9p1AgAABAgQIECDQTkCAbmdtJwIECBAgQIAAgQQCArQAneAZOgIBAgQIECBAYBkBAXqZUbsoAQIECBAgQIDAXQEBWoD2nUCAAAECBAgQINBOQIBuZ20nAgQIECBAgACBBAICtACd4Bk6AgECBAgQIEBgGQEBeplRuygBAgQIECBAgMBdAQFagPadQIAAAQIECBAg0E5AgG5nbScCBAgQIECAAIEEAgK0AJ3gGToCAQIECBAgQGAZAQF6mVG7KAECBAgQIECAwF2BUrYr23bjc2tqXCn7fut3a97drQkQIECAAAECBHoICNA91O1JgAABAgQIECBAgAABAgQIECBAgACBBQQE6AWG7IoECBAgQIAAAQIECBAgQIAAAQIECBDoISBA91C3JwECBAgQIECAAAECBAgQIECAAAECBBYQEKAXGLIrEiBAgAABAgQIECBAgAABAgQIECBAoIeAAN1D3Z4ECBAgQIAAgcUESnnhr4//+r9vLHbtT6575+fHf/HfD9a8u1sTIECAAAECBAisLiBAr/4C3J8AAQIECBAg0ECglGef2LYrjzfYKuEWH/3vvr/6HwkP5kgECBAgQIAAAQIEwgUE6HBiGxAgQIAAAQIECAjQArTvAgIECBAgQIAAgTUFBOg15+7WBAgQIECAAIGmAgK0AN30wdmMAAECBAgQIEAgjYAAnWYUDkKAAAECBAgQmFdAgBag533dbkaAAAECBAgQIHA/AQHa+yBAgAABAgQIEAgXEKAF6PBHZgMCBAgQIECAAIGUAgJ0yrE4FAECBAgQIEBgLgEBWoCe60W7DQECBAgQIECAwHkFBOjzSvk6AgQIECBAgACBSwsI0AL0pR+PDxIgQIAAAQIECAwtIEAPPT6HJ0CAAAECBAiMISBAC9BjvFSnJECAAAECBAgQqC0gQNcWtR4BAgQIECBAgMCfCQjQArRvCwIECBAgQIAAgTUFBOg15+7WBAgQIECAAIGmAgK0AN30wdmMAAECBAgQIEAgjYAAnWYUDkKAAAECBAgQmFdAgBag533dbkaAAAECBAgQIHA/AQHa+yBAgAABAgQIEAgXEKAF6PBHZgMCBAgQIECAAIGUAgJ0yrE4FAECBAgQIEBgLoFSnvzStn3x4bludd7bHL2/76/88rxf7esIECBAgAABAgQIzCQgQM80TXchQIAAAQIECBAgQIAAAQIECBAgQIBAIgEBOtEwHIUAAQIECBAgQIAAAQIECBAgQIAAAQIzCQjQM03TXQgQIECAAAECBAgQIECAAAECBAgQIJBIQIBONAxHIUCAAAECBAgQIECAAAECBAgQIECAwEwCAvRM03QXAgQIECBAgMCkAqU8+8S2lQX+EsOrv9j3m29POkbXIkCAAAECBAgQWFBAgF5w6K5MgAABAgQIEBhNoJSnn922a4+Mdu6Ln7e8ve8vv3Hxz/kEAQIECBAgQIAAgZwCAnTOuTgVAQIECBAgQIDApwQEaM+BAAECBAgQIECAwJgCAvSYc3NqAgQIECBAgMBSAgL0UuN2WQIECBAgQIAAgYkEBOiJhukqBAgQIECAAIFZBQToWSfrXgQIECBAgAABArMLCNCzT9j9CBAgQIAARq83+QAAIABJREFUAQITCAjQEwzRFQgQIECAAAECBJYUEKCXHLtLEyBAgAABAgTGEhCgx5qX0xIgQIAAAQIECBD4k4AA7S0QIECAAAECBAikFxCg04/IAQkQIECAAAECBAicKCBAexgECBAgQIAAAQLpBQTo9CNyQAIECBAgQIAAAQICtDdAgAABAgQIECAwpoAAPebcnJoAAQIECBAgQICAn4D2BggQIECAAAECBNILCNDpR+SABAgQIECAAAECBE4UEKA9DAIECBAgQIAAgfQCAnT6ETkgAQIECBAgQIAAAQHaGyBAgAABAgQIEBhTQIAec25OTYAAAQIECBAgQMBPQHsDBAgQIECAAAEC6QUE6PQjckACBAgQIECAAAECJwoI0B4GAQIECBAgQIBAegEBOv2IHJAAAQIECBAgQICAAO0NECBAgAABAgQIjCkgQI85N6cmQIAAAQIECBAg4CegvQECBAgQIECAAIH0AgJ0+hE5IAECBAgQIECAAIETBQRoD4MAAQIECBAgQCC9QClPfmnbHrya/qAHH/DKB/t+63cHL2MBAgQIECBAgAABAkkEBOgkg3AMAgQIECBAgAABAgQIECBAgAABAgQIzCYgQM82UfchQIAAAQIECBAgQIAAAQIECBAgQIBAEgEBOskgHIMAAQIECBAgQIAAAQIECBAgQIAAAQKzCQjQs03UfQgQIECAAAECBAgQIECAAAECBAgQIJBEQIBOMgjHIECAAAECBAgQIECAAAECBAgQIECAwGwCAvRsE3UfAgQIECBAgAABAgQIECBAgAABAgQIJBEQoJMMwjEIECBAgAABAgQIECBAgAABAgQIECAwm4AAPdtE3YcAAQIECBAgQIAAAQIECBAgQIAAAQJJBAToJINwDAIECBAgQIAAAQIECBAgQIAAAQIECMwmIEDPNlH3IUCAAAECBAgQIECAAAECBAgQIECAQBIBATrJIByDAAECBAgQIECAAAECBAgQIECAAAECswkI0LNN1H0IECBAgAABAgQIECBAgAABAgQIECCQRECATjIIxyBAgAABAgQIECBAgAABAgQIECBAgMBsAgL0bBN1HwIECBAgQIAAAQIECBAgQIAAAQIECCQREKCTDMIxCBAgQIAAAQIECBAgQIAAAQIECBAgMJuAAD3bRN2HAAECBAgQIECAAAECBAgQIECAAAECSQQE6CSDcAwCBAgQIECAAAECBAgQIECAAAECBAjMJiBAzzZR9yFAgAABAgQIECBAgAABAgQIECBAgEASAQE6ySAcgwABAgQIECBAgAABAgQIECBAgAABArMJCNCzTdR9CBAgQIAAAQIECBAgQIAAAQIECBAgkERAgE4yCMcgQIAAAQIECBAgQIAAAQIECBAgQIDAbAIC9GwTdR8CBAgQIECAAAECBAgQIECAAAECBAgkERCgkwzCMQgQIECAAAECBAgQIECAAAECBAgQIDCbgAA920TdhwABAgQIECBAgAABAgQIECBAgAABAkkEBOgkg3AMAgQIECBAgAABAgQIECBAgAABAgQIzCYgQM82UfchQIAAAQIECBAgQIAAAQIECBAgQIBAEgEBOskgHIMAAQIECBAgQIAAAQIECBAgQIAAAQKzCQjQs03UfQgQIECAAAECBAgQIECAAAECBAgQIJBEQIBOMgjHIECAAAECBAgQIECAAAECBAgQIECAwGwCAvRsE3UfAgQIECBAgAABAgQIECBAgAABAgQIJBEQoJMMwjEIECBAgAABAgQIECBAgAABAgQIECAwm4AAPdtE3YcAAQIECBAgQIAAAQIECBAgQIAAAQJJBAToJINwDAIECBAgQIAAAQIECBAgQIAAAQIECMwmIEDPNlH3IUCAAAECBAgQIECAAAECBAgQIECAQBIBATrJIByDAAECBAgQIECAAAECBAgQIECAAAECswkI0LNN1H0IECBAgAABAgQIECBAgAABAgQIECCQRECATjIIxyBAgAABAgQIjC5Qynb395az//6y7PtWRp+V8xMgQIAAAQIECBBoJTD7f0Fo5WgfAgQIECBAgMDyAqU8/Xfbdu0Lc0Pc/mDfb31/7ju6HQECBAgQIECAAIF6AgJ0PUsrESBAgAABAgSWFhCglx6/yxMgQIAAAQIECBA4UUCA9jAIECBAgAABAgSqCAjQVRgtQoAAAQIECBAgQGAqAQF6qnG6DAECBAgQIECgn4AA3c/ezgQIECBAgAABAgSyCgjQWSfjXAQIECBAgACBwQQE6MEG5rgECBAgQIAAAQIEGggI0A2QbUGAAAECBAgQWEFAgF5hyu5IgAABAgQIECBA4GICAvTFvHw1AQIECBAgQIDAKQICtKdBgAABAgQIECBAgMC9AgK0N0GAAAECBAgQIFBFQICuwmgRAgQIECBAgAABAlMJCNBTjdNlCBAgQIAAAQL9BATofvZ2JkCAAAECBAgQIJBVQIDOOhnnIkCAAAECBAgMJiBADzYwxyVAgAABAgQIECDQQECAboBsCwIECBAgQIDACgIC9ApTdkcCBAgQIECAAAECFxMQoC/m5asJECBAgAABAgROERCgPQ0CBAgQIECAAAECBO4VEKC9CQIECBAgQIAAgSoCAnQVRosQIECAAAECBAgQmEpAgJ5qnC5DgAABAgQIEOgnIED3s7czAQIECBAgQIAAgawCAnTWyTgXAQIECBAgQGAwAQF6sIE5LgECBAgQIECAAIEGAgJ0A2RbECBAgAABAgRWEBCgV5iyOxIgQIAAAQIECBC4mIAAfTEvX02AAAECBAgQIHCKgADtaRAgQIAAAQIECBAgcK+AAO1NECBAgAABAgQIVBEo5cbj23btwSqLpV3kztG+3/px2uM5GAECBAgQIECAAIFkAgJ0soE4DgECBAgQWF2glO3att2YPGKeNuXXfr/v253V34D7EyBAgAABAgQIECAwj4AAPc8s3YQAAQIECEwhUMpTf7Vtn//2FJe58CVu/+vxT9f+7sIf8wECBAgQIECAAAECBAgkFRCgkw7GsQgQIECAwKoCArQAverbd28CBAgQIECAAAECMwoI0DNO1Z0IECBAgMDAAgK0AD3w83V0AgQIECBAgAABAgTuERCgPQkCBAgQIEAglYAALUCnepAOQ4AAAQIECBAgQIDAQQIC9EF8PkyAAAECBAjUFhCgBejab8p6BAgQIECAAAECBAj0ExCg+9nbmQABAgQIEDhBQIAWoH1jECBAgAABAgQIECAwj4AAPc8s3YQAAQIECEwhIEAL0FM8ZJcgQIAAAQIECBAgQOBjAQHaQyBAgAABAgRSCQjQAnSqB+kwBAgQIECAAAECBAgcJCBAH8TnwwQIECBAgEBtAQFagK79pqxHgAABAgQIECBAgEA/AQG6n72dCRAgQIAAgRMEBGgB2jcGAQIECBAgQIAAAQLzCAjQ88zSTQgQIECAwBQCArQAPcVDdgkCBAgQIECAAAECBD4WEKA9BAIECBAgQCCVgAAtQKd6kA5DgAABAgQIECBAgMBBAgL0QXw+TIAAAQIECNQWEKAF6NpvynoECBAgQIAAAQIECPQTEKD72duZAAECBAgQOEFAgBagfWMQIECAAAECBAgQIDCPgAA9zyzdhAABAgQITCEgQAvQUzxklyBAgAABAgQIECBA4GMBAdpDIECAAAECBFIJlPLil7ft6GupDtXsMEdv7vtrHzbbzkYECBAgQIAAAQIECBAIFhCgg4EtT4AAAQIECBAgQIAAAQIECBAgQIAAgVUFBOhVJ+/eBAgQIECAAAECBAgQIECAAAECBAgQCBYQoIOBLU+AAAECBAgQ6CFQyrce2raHj/84kxX/KR8d/1Em7654c3cmQIAAAQIECBAgkE1AgM42EechQIAAAQIECFQQKOXGY9t2/akKSw24xNF7+/7KSwMe3JEJECBAgAABAgQITCcgQE83UhciQIAAAQIECGybAC1A+z4gQIAAAQIECBAgkEFAgM4wBWcgQIAAAQIECFQWEKAF6MpPynIECBAgQIAAAQIELiUgQF+KzYcIECBAgAABArkFBGgBOvcLdToCBAgQIECAAIFVBAToVSbtngQIECBAgMBSAgK0AL3Ug3dZAgQIECBAgACBtAICdNrROBgBAgQIECBA4PICArQAffnX45MECBAgQIAAAQIE6gkI0PUsrUSAAAECBAgQSCMgQAvQaR6jgxAgQIAAAQIECCwtIEAvPX6XJ0CAAAECBGYVEKAF6FnftnsRIECAAAECBAiMJSBAjzUvpyVAgAABAgQInEtAgBagz/VQfBEBAgQIECBAgACBYAEBOhjY8gQIECBAgACBHgICtADd493ZkwABAgQIECBAgMC9AgK0N0GAAAECBAgQmFBAgBagJ3zWrkSAAAECBAgQIDCggAA94NAcmQABAgQIECBwloAALUCf9Ub8OgECBAgQIECAAIEWAgJ0C2V7ECBAgAABAgQaCwjQAnTjJ2c7AgQIECBAgAABAicKCNAeBgECBAgQIECAAAECBAgQIECAAAECBAiECAjQIawWJUCAAAECBAgQIECAAAECBAgQIECAAAEB2hsgQIAAAQIECBAgQIAAAQIECBAgQIAAgRABATqE1aIECBAgQIAAAQIECBAgQIAAAQIECBAgIEB7AwQIECBAgAABAkMLlPKth4a+wKUP/+bRvm9Hl/64DxIgQIAAAQIECBBoICBAN0C2BQECBAgQIECAQIxAKduVbXvhH2JWz77q7Z/s+60fZz+l8xEgQIAAAQIECKwtIECvPX+3J0CAAAECBAgMLSBAC9BDP2CHJ0CAAAECBAgsICBALzBkVyRAgAABAgQIzCogQAvQs75t9yJAgAABAgQIzCIgQM8ySfcgQIAAAQIECCwoIEAL0As+e1cmQIAAAQIECAwlIEAPNS6HJUCAAAECBAgQ+LSAAC1A+44gQIAAAQIECBDILSBA556P0xEgQIAAAQIECNxHQIAWoH2DECBAgAABAgQI5BYQoHPPx+kIECBAgAABAgQE6FMEbv9k3wVo3yAECBAgQIAAAQK5BQTo3PNxOgIECBAgQIAAAQFagPZdQIAAAQIECBAgMKyAAD3s6BycAAECBAgQIEDAH8HhJ6B9FxAgQIAAAQIECOQWEKBzz8fpCBAgQIAAAQIE7iMgQAvQvkEIECBAgAABAgRyCwjQuefjdAQIECBAgAABAgL0KQL+DGjfHAQIECBAgAABAvkFBOj8M3JCAgQIECBAgACBUwT8BLSfgPbNQYAAAQIECBAgkFtAgM49H6cjQIAAAQIECBC4j4AALUD7BiFAgAABAgQIEMgtIEDnno/TESBAgAABAgQI3D9AP7Btz7+4JtKd/9n3W2+teXe3JkCAAAECBAgQGEVAgB5lUs5JgAABAgQIECBAgAABAgQIECBAgACBwQQE6MEG5rgECBAgQIAAAQIECBAgQIAAAQIECBAYRUCAHmVSzkmAAAECBAgQIECAAAECBAgQIECAAIHBBATowQbmuAQIECBAgAABAgQIECBAgAABAgQIEBhFQIAeZVLOSYAAAQIECBC4gEApNx69wJdP9qXv3973H/16sku5DgECBAgQIECAAIEhBQToIcfm0AQIECBAgACB+wuU8sz3tu3qor/XO3pv3195yRshQIAAAQIECBAgQKC/wKL/paQ/vBMQIECAAAECBCIFBGgBOvJ9WZsAAQIECBAgQIDAeQUE6PNK+ToCBAgQIECAwEACArQAPdBzdVQCBAgQIECAAIGJBQToiYfragQIECBAgMC6AgK0AL3u63dzAgQIECBAgACBTAICdKZpOAsBAgQIECBAoJKAAC1AV3pKliFAgAABAgQIECBwkIAAfRCfDxMgQIAAAQIEcgoI0AJ0zpfpVAQIECBAgAABAqsJCNCrTdx9CRAgQIAAgSUEBGgBeomH7pIECBAgQIAAAQLpBQTo9CNyQAIECBAgQIDAxQUEaAH64q/GJwgQIECAAAECBAjUFxCg65takQABAgQIECDQXUCAFqC7P0IHIECAAAECBAgQIHAsIEB7BgQIECBAgACBCQUEaAF6wmftSgQIECBAgAABAgMKCNADDs2RCRAgQIAAAQJnCQjQAvRZb8SvEyBAgAABAgQIEGghIEC3ULYHAQIECBAgQKCxgAAtQDd+crYjQIAAAQIECBAgcKKAAO1hECBAgAABAgQmFBCgBegJn7UrESBAgAABAgQIDCggQA84NEcmQIAAAQIECJwlUMoL3z3ra+b99aM/7PsrP5r3fm5GgAABAgQIECBAYBwBAXqcWTkpAQIECBAgQIAAAQIECBAgQIAAAQIEhhIQoIcal8MSIECAAAECBAgQIECAAAECBAgQIEBgHAEBepxZOSkBAgQIECBAgAABAgQIECBAgAABAgSGEhCghxqXwxIgQIAAAQIECBAgQIAAAQIECBAgQGAcAQF6nFk5KQECBAgQIDCJQCnfemjbHv7KJNe55DVefXvft9uX/LCPESBAgAABAgQIECAwiIAAPcigHJMAAQIECBCYR6CUG49u2/Vn5rnRZW7y2+/v+w8/uMwnfYYAAQIECBAgQIAAgXEEBOhxZuWkBAgQIECAwCQCAvTdQQrQkzxn1yBAgAABAgQIECBwXwEB2gMhQIAAAQIECDQWEKAF6MZPznYECBAgQIAAAQIEugkI0N3obUyAAAECBAisKiBAC9Crvn33JkCAAAECBAgQWE9AgF5v5m5MgAABAgQIdBYQoAXozk/Q9gQIECBAgAABAgSaCQjQzahtRIAAAQIECBD4o4AALUD7XiBAgAABAgQIECCwioAAvcqk3ZMAAQIECBBIIyBAC9BpHqODECBAgAABAgQIEAgWEKCDgS1PgAABAgQIELhXQIAWoH1XECBAgAABAgQIEFhFQIBeZdLuSYAAAQIECKQREKAF6DSP0UEIECBAgAABAgQIBAsI0MHAlidAgAABAgQI3CsgQAvQvisIECBAgAABAgQIrCIgQK8yafckQIAAAQIE0ggI0AJ0msfoIAQIECBAgAABAgSCBQToYGDLEyBAgAABAgTuFRCgBWjfFQQIECBAgAABAgRWERCgV5m0exIgQIAAAQJpBARoATrNY3QQAgQIECBAgAABAsECAnQwsOUJECBAgAABAvcKlPKNz23bX35tbZmX/3vft9trG7g9AQIECBAgQIAAgfkFBOj5Z+yGBAgQIECAAAECBAgQIECAAAECBAgQ6CIgQP9fO/b2qmURxQF4JtM0SjtA0OFCMgnppHQR3fTHdy94hArxriCQSDHDA047I+pib/383sOsWe9z/70zaz2/2bD5dWF3KQECBAgQIECAAAECBAgQIECAAAECBPILKKDzZ2xDAgQIECBAgAABAgQIECBAgAABAgQIdBFQQHdhdykBAgQIECBAgAABAgQIECBAgAABAgTyCyig82dsQwIECBAgQIDAogKtXXi/lOOnF70kxOH1fq1Xfw4xiiEIECBAgAABAgQIDCKggB4kKGMSIECAAAECBKIKtPb5hYMC+r2o880319M7BwX0zfnOcxIBAgQIECBAgACB/AIK6PwZ25AAAQIECBAgsKiAAnpRXocTIECAAAECBAgQGFpAAT10fIYnQIAAAQIECPQXUED3z8AEBAgQIECAAAECBKIKKKCjJmMuAgQIECBAgMAgAgroQYIyJgECBAgQIECAAIEOAgroDuiuJECAAAECBAhkElBAZ0rTLgQIECBAgAABAgTmFVBAz+vpNAIECBAgQIDA5gQU0JuL3MIECBAgQIAAAQIEdhZQQO9M5YcECBAgQIAAAQKHCSigvQsCBAgQIECAAAECBI4SUEB7GwQIECBAgAABApMEFNCT+HxMgAABAgQIECBAILWAAjp1vJYjQIAAAQIECCwvoIBe3tgNBAgQIECAAAECBEYVUECPmpy5CRAgQIAAAQJBBBTQQYIwBgECBAgQIECAAIGAAgrogKEYiQABAgQIECAwkoACeqS0zEqAAAECBAgQIEBgXQEF9LrebiNAgAABAgQIpBNQQKeL1EIECBAgQIAAAQIEZhNQQM9G6SACBAgQIECAwDYFFNDbzN3WBAgQIECAAAECBHYRUEDvouQ3BAgQIECAAAECRwq09snpUl4/mZ/o/sNab9/Nv6cNCRAgQIAAAQIECMwnoICez9JJBAgQIECAAAECBAgQIECAAAECBAgQIPA/AQW050CAAAECBAgQIECAAAECBAgQIECAAAECiwgooBdhdSgBAgQIECBAgAABAgQIECBAgAABAgQIKKC9AQIECBAgQIAAAQIECBAgQIAAAQIECBBYREABvQirQwkQIECAAAEC2xBo7dM3S3nt/Da2/XvLB7dqvXVvO/valAABAgQIECBAgMA0AQX0ND9fEyBAgAABAgQ2LdDaxbdKqV9tB+HR9Vpv/radfW1KgAABAgQIECBAYJqAAnqan68JECBAgAABApsWUEBvOn7LEyBAgAABAgQIEHihgAL6hUR+QIAAAQIECBAgcJSAAtrbIECAAAECBAgQIEDgeQIKaO+DAAECBAgQIEBgbwEF9N50PiRAgAABAgQIECCwCQEF9CZitiQBAgQIECBAYBkBBfQyrk4lQIAAAQIECBAgkEVAAZ0lSXsQIECAAAECBDoIKKA7oLuSAAECBAgQIECAwEACCuiBwjIqAQIECBAgQCCagAI6WiLmIUCAAAECBAgQIBBLQAEdKw/TECBAgAABAgSGElBADxWXYQkQIECAAAECBAisLqCAXp3chQQIECBAgACBPAIK6DxZ2oQAAQIECBAgQIDAEgIK6CVUnUmAAAECBAgQ2IiAAnojQVuTAAECBAgQIECAwJ4CCug94XxGgAABAgQIECBQigLaKyBAgAABAgQIECBA4HkCCmjvgwABAgQIECBAYG8BBfTedD4kQIAAAQIECBAgsAkBBfQmYrYkAQIECBAgQGAZgdY+OlXK6Q+XOT3iqad+qfXyg4iTmYkAAQIECBAgQIBARAEFdMRUzESAAAECBAgQIECAAAECBAgQIECAAIEEAgroBCFagQABAgQIECBAgAABAgQIECBAgAABAhEFFNARUzETAQIECBAgQIAAAQIECBAgQIAAAQIEEggooBOEaAUCBAgQIECAwJoCrZVjpXx5cs07Y9z14Emttx7GmMUUBAgQIECAAAECBMYQUECPkZMpCRAgQIAAAQJhBFr77J1STnwRZqDVBnl6p9arN1e7zkUECBAgQIAAAQIEEggooBOEaAUCBAgQIECAwJoCCug1td1FgAABAgQIECBAYGwBBfTY+ZmeAAECBAgQILC6gAJ6dXIXEiBAgAABAgQIEBhWQAE9bHQGJ0CAAAECBAj0EVBA93F3KwECBAgQIECAAIERBRTQI6ZmZgIECBAgQIBARwEFdEd8VxMgQIAAAQIECBAYTEABPVhgxiVAgAABAgQI9BZQQPdOwP0ECBAgQIAAAQIExhFQQI+TlUkJECBAgAABAiEEFNAhYjAEAQIECBAgQIAAgSEEFNBDxGRIAgQIECBAgEAcAQV0nCxMQoAAAQIECBAgQCC6gAI6ekLmI0CAAAECBAgEE1BABwvEOAQIECBAgAABAgQCCyigA4djNAIECBAgQIBARAEFdMRUzESAAAECBAgQIEAgpoACOmYupiJAgAABAgQIhBVQQIeNxmAECBAgQIAAAQIEwgkooMNFYiACBAgQIECAQGwBBXTsfExHgAABAgQIECBAIJKAAjpSGmYhQIAAAQIECAwgoIAeICQjEiBAgAABAgQIEAgioIAOEoQxCBAgQIAAAQKjCLT28ZlS3jg3yrzzzdl+r/X67fnOcxIBAgQIECBAgACB/AIK6PwZ25AAAQIECBAgQIAAAQIECBAgQIAAAQJdBBTQXdhdSoAAAQIECBAgQIAAAQIECBAgQIAAgfwCCuj8GduQAAECBAgQIECAAAECBAgQIECAAAECXQQU0F3YXUqAAAECBAgQIECAAAECBAgQIECAAIH8Agro/BnbkAABAgQIECBQWiuvlHLp3dwUf7Raf7qTe0fbESBAgAABAgQIEBhLQAE9Vl6mJUCAAAECBAjsJdDa2ZOlvP3NXh8P89GTgwL6+vfDjGtQAgQIECBAgAABAhsQUEBvIGQrEiBAgAABAgQU0N4AAQIECBAgQIAAAQI9BBTQPdTdSYAAAQIECBBYWUABvTK46wgQIECAAAECBAgQeCaggPYQCBAgQIAAAQIbEFBAbyBkKxIgQIAAAQIECBAIKKCADhiKkQgQIECAAAECcwsooOcWdR4BAgQIECBAgAABArsIKKB3UfIbAgQIECBAgMDgAgrowQM0PgECBAgQIECAAIFBBRTQgwZnbAIECBAgQIDAywgooF9Gy28JECBAgAABAgQIEJhLQAE9l6RzCBAgQIAAAQKBBRTQgcMxGgECBAgQIECAAIHEAgroxOFajQABAgQIECDwr4AC2lsgQIAAAQIECBAgQKCHgAK6h7o7CRAgQIAAAQIrCyigVwZ3HQECBAgQIECAAAECzwQU0B4CAQIECBAgQGADAgroDYRsRQIECBAgQIAAAQIBBRTQAUMxEgECBAgQIEBgbgEF9NyiziNAgAABAgQIECBAYBcBBfQuSn5DgAABAgQIEBhcQAE9eIDGJ0CAAAECBAgQIDCogAJ60OCMTYAAAQIECBB4GYHWvj5eyqNzL/PNeL+trdZrP443t4kJECBAgAABAgQI5BVQQOfN1mYECBAgQIAAAQIECBAgQIAAAQIECBDoKqCA7srvcgIECBAgQIAAAQIECBAgQIAAAQIECOQVUEDnzdZmBAgQIECAAAECBAgQIECAAAECBAgQ6CqggO7K73ICBAgQIECAAAECBAgQIECAAAECBAjkFVBA583WZgQIECAQ/AjjAAAGcklEQVRAgAABAgQIECBAgAABAgQIEOgqoIDuyu9yAgQIECBAgAABAgQIECBAgAABAgQI5BVQQOfN1mYECBAgQIAAAQIECBAgQIAAAQIECBDoKqCA7srvcgIECBAgQIAAAQIECBAgQIAAAQIECOQVUEDnzdZmBAgQIECAAAECBAgQIECAAAECBAgQ6CqggO7K73ICBAgQIECAAAECBAgQIECAAAECBAjkFVBA583WZgQIECBAgAABAgQIECBAgAABAgQIEOgqoIDuyu9yAgQIECBAgAABAgQIECBAgAABAgQI5BVQQOfN1mYECBAgQIAAAQIECBAgQIAAAQIECBDoKqCA7srvcgIECBAgQIAAAQIECBAgQIAAAQIECOQVUEDnzdZmBAgQIECAAAECBAgQIECAAAECBAgQ6CqggO7K73ICBAgQIECAAAECBAgQIECAAAECBAjkFVBA583WZgQIECBAgAABAgQIECBAgAABAgQIEOgqoIDuyu9yAgQIECBAgAABAgQIECBAgAABAgQI5BVQQOfN1mYECBAgQIAAAQIECBAgQIAAAQIECBDoKqCA7srvcgIECBAgQIAAAQIECBAgQIAAAQIECOQVUEDnzdZmBAgQIECAAAECBAgQIECAAAECBAgQ6CqggO7K73ICBAgQIECAAAECBAgQIECAAAECBAjkFVBA583WZgQIECBAgAABAgQIECBAgAABAgQIEOgqoIDuyu9yAgQIECBAgACBLAKtlWNZdtljj1ZrebrHdz4hQIAAAQIECBBILqCATh6w9QgQIECAAAECBJYXOCifD/6vvvTd8jdFvaHdrfXKlajTmYsAAQIECBAgQKCfgAK6n72bCRAgQIAAAQIEkggooBXQSZ6yNQgQIECAAAECswsooGcndSABAgQIECBAgMDWBBTQCuitvXn7EiBAgAABAgR2FVBA7yrldwQIECBAgAABAgSOEFBAK6D9cRAgQIAAAQIECBwuoID2MggQIECAAAECBAhMFFBAK6AnPiGfEyBAgAABAgTSCiig00ZrMQIECBAgQIAAgbUEFNAK6LXemnsIECBAgAABAqMJKKBHS8y8BAgQIECAAAEC4QQU0ArocI/SQAQIECBAgACBIAIK6CBBGIMAAQIECBAgQGBcAQW0Anrc12tyAgQIECBAgMCyAgroZX2dToAAAQIECBAgsAEBBbQCegPP3IoECBAgQIAAgb0EFNB7sfmIAAECBAgQIECAwH8CCmgFtL8HAgQIECBAgACBwwUU0F4GAQIECBAgQIAAgYkCCmgF9MQn5HMCBAgQIECAQFoBBXTaaC1GgAABAgQIECCwloACWgG91ltzDwECBAgQIEBgNAEF9GiJmZcAAQIECBAgQCCcgAJaAR3uURqIAAECBAgQIBBEQAEdJAhjECBAgAABAgQIjCvwTwF98dtxN5g6+dN7tV67MfUU3xMgQIAAAQIECOQTUEDny9RGBAgQIECAAAECBAgQIECAAAECBAgQCCGggA4RgyEIECBAgAABAgQIECBAgAABAgQIECCQT0ABnS9TGxEgQIAAAQIECBAgQIAAAQIECBAgQCCEgAI6RAyGIECAAAECBAgQIECAAAECBAgQIECAQD4BBXS+TG1EgAABAgQIEBhaoLWzJ0t59cTQS+w1/Jk/a738eK9PfUSAAAECBAgQIEAgqIACOmgwxiJAgAABAgQIbFWgtYvnS6kfbG//xz/UeuPX7e1tYwIECBAgQIAAgcwCCujM6dqNAAECBAgQIDCggAJ6wNCMTIAAAQIECBAgQOAIAQW0p0GAAAECBAgQIBBKQAEdKg7DECBAgAABAgQIEJgkoICexOdjAgQIECBAgACBuQUU0HOLOo8AAQIECBAgQIBAPwEFdD97NxMgQIAAAQIECBwioID2LAgQIECAAAECBAjkEVBA58nSJgQIECBAgACBFAIK6BQxWoIAAQIECBAgQIDAMwEFtIdAgAABAgQIECAQSkABHSoOwxAgQIAAAQIECBCYJKCAnsTnYwIECBAgQIAAgbkFFNBzizqPAAECBAgQIECAQD8BBXQ/ezcTIECAAAECBAgcIqCA9iwIECBAgAABAgQI5BFQQOfJ0iYECBAgQIAAgRQCCugUMVqCAAECBAgQIECAwDMBBbSHQIAAAQIECBAgEEpAAR0qDsMQIECAAAECBAgQmCTwF0HvvZknOTpc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TextBox 4"/>
          <p:cNvSpPr txBox="1"/>
          <p:nvPr/>
        </p:nvSpPr>
        <p:spPr>
          <a:xfrm>
            <a:off x="304800" y="304800"/>
            <a:ext cx="4401718" cy="830997"/>
          </a:xfrm>
          <a:prstGeom prst="rect">
            <a:avLst/>
          </a:prstGeom>
          <a:noFill/>
        </p:spPr>
        <p:txBody>
          <a:bodyPr wrap="none" rtlCol="0">
            <a:spAutoFit/>
          </a:bodyPr>
          <a:lstStyle/>
          <a:p>
            <a:pPr algn="ctr"/>
            <a:r>
              <a:rPr lang="en-US" sz="2400" dirty="0" err="1" smtClean="0"/>
              <a:t>Gotlip</a:t>
            </a:r>
            <a:r>
              <a:rPr lang="en-US" sz="2400" dirty="0" smtClean="0"/>
              <a:t> Heffner &amp; Catherine Shafer</a:t>
            </a:r>
          </a:p>
          <a:p>
            <a:pPr algn="ctr"/>
            <a:r>
              <a:rPr lang="en-US" sz="2400" dirty="0" smtClean="0"/>
              <a:t>1790 Frederick County, MD</a:t>
            </a:r>
            <a:endParaRPr lang="en-US" sz="2400" dirty="0"/>
          </a:p>
        </p:txBody>
      </p:sp>
      <p:cxnSp>
        <p:nvCxnSpPr>
          <p:cNvPr id="6" name="Straight Arrow Connector 5"/>
          <p:cNvCxnSpPr/>
          <p:nvPr/>
        </p:nvCxnSpPr>
        <p:spPr>
          <a:xfrm flipV="1">
            <a:off x="3352800" y="609600"/>
            <a:ext cx="1600200" cy="1143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0" y="2514600"/>
            <a:ext cx="3352800" cy="2092881"/>
          </a:xfrm>
          <a:prstGeom prst="rect">
            <a:avLst/>
          </a:prstGeom>
          <a:noFill/>
        </p:spPr>
        <p:txBody>
          <a:bodyPr wrap="square" rtlCol="0">
            <a:spAutoFit/>
          </a:bodyPr>
          <a:lstStyle/>
          <a:p>
            <a:r>
              <a:rPr lang="en-US" sz="1000" b="1" dirty="0" smtClean="0"/>
              <a:t>Gottlieb </a:t>
            </a:r>
            <a:r>
              <a:rPr lang="en-US" sz="1000" b="1" dirty="0" err="1" smtClean="0"/>
              <a:t>Haefner</a:t>
            </a:r>
            <a:r>
              <a:rPr lang="en-US" sz="1000" b="1" dirty="0" smtClean="0"/>
              <a:t> in the </a:t>
            </a:r>
          </a:p>
          <a:p>
            <a:r>
              <a:rPr lang="en-US" sz="1000" b="1" dirty="0" smtClean="0">
                <a:hlinkClick r:id="rId4" tooltip="Maryland, Births and Christenings Index, 1662-1911"/>
              </a:rPr>
              <a:t>Maryland, Births and Christenings Index, 1662-1911</a:t>
            </a:r>
            <a:endParaRPr lang="en-US" sz="1000" b="1" dirty="0" smtClean="0"/>
          </a:p>
          <a:p>
            <a:r>
              <a:rPr lang="en-US" sz="1000" dirty="0" err="1" smtClean="0"/>
              <a:t>Name:Gottlieb</a:t>
            </a:r>
            <a:r>
              <a:rPr lang="en-US" sz="1000" dirty="0" smtClean="0"/>
              <a:t> </a:t>
            </a:r>
            <a:r>
              <a:rPr lang="en-US" sz="1000" dirty="0" err="1" smtClean="0"/>
              <a:t>Haefner</a:t>
            </a:r>
            <a:r>
              <a:rPr lang="en-US" sz="1000" dirty="0" smtClean="0"/>
              <a:t> </a:t>
            </a:r>
          </a:p>
          <a:p>
            <a:r>
              <a:rPr lang="en-US" sz="1000" dirty="0" err="1" smtClean="0"/>
              <a:t>Gender:Male</a:t>
            </a:r>
            <a:endParaRPr lang="en-US" sz="1000" dirty="0" smtClean="0"/>
          </a:p>
          <a:p>
            <a:r>
              <a:rPr lang="en-US" sz="1000" dirty="0" smtClean="0"/>
              <a:t>Christening Date:19 Apr 1767Christening </a:t>
            </a:r>
            <a:r>
              <a:rPr lang="en-US" sz="1000" dirty="0" err="1" smtClean="0"/>
              <a:t>Place:Evangelical</a:t>
            </a:r>
            <a:r>
              <a:rPr lang="en-US" sz="1000" dirty="0" smtClean="0"/>
              <a:t> Lutheran of Middletown, Frederick, Maryland</a:t>
            </a:r>
          </a:p>
          <a:p>
            <a:r>
              <a:rPr lang="en-US" sz="1000" dirty="0" smtClean="0"/>
              <a:t>Father's </a:t>
            </a:r>
            <a:r>
              <a:rPr lang="en-US" sz="1000" dirty="0" err="1" smtClean="0"/>
              <a:t>name:Johannes</a:t>
            </a:r>
            <a:r>
              <a:rPr lang="en-US" sz="1000" dirty="0" smtClean="0"/>
              <a:t> </a:t>
            </a:r>
            <a:r>
              <a:rPr lang="en-US" sz="1000" dirty="0" err="1" smtClean="0"/>
              <a:t>Haefner</a:t>
            </a:r>
            <a:r>
              <a:rPr lang="en-US" sz="1000" dirty="0" smtClean="0"/>
              <a:t> </a:t>
            </a:r>
          </a:p>
          <a:p>
            <a:r>
              <a:rPr lang="en-US" sz="1000" dirty="0" smtClean="0"/>
              <a:t>Mother's name: Catharina</a:t>
            </a:r>
          </a:p>
          <a:p>
            <a:r>
              <a:rPr lang="en-US" sz="1000" dirty="0" smtClean="0"/>
              <a:t>FHL Film Number:13934</a:t>
            </a:r>
          </a:p>
          <a:p>
            <a:r>
              <a:rPr lang="en-US" sz="1000" dirty="0" smtClean="0"/>
              <a:t>Source Information</a:t>
            </a:r>
          </a:p>
          <a:p>
            <a:r>
              <a:rPr lang="en-US" sz="1000" dirty="0" smtClean="0"/>
              <a:t>Ancestry.com. </a:t>
            </a:r>
            <a:r>
              <a:rPr lang="en-US" sz="1000" i="1" dirty="0" smtClean="0"/>
              <a:t>Maryland, Births and Christenings Index, 1662-1911</a:t>
            </a:r>
            <a:r>
              <a:rPr lang="en-US" sz="1000" dirty="0" smtClean="0"/>
              <a:t> [database on-line]. Provo, UT, USA: Ancestry.com Operations, Inc., 2011.</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User\My Documents\My Pictures\1790 USCensus Hevener\1790 USCensus Hevener.png"/>
          <p:cNvPicPr>
            <a:picLocks noChangeAspect="1" noChangeArrowheads="1"/>
          </p:cNvPicPr>
          <p:nvPr/>
        </p:nvPicPr>
        <p:blipFill>
          <a:blip r:embed="rId3" cstate="print"/>
          <a:srcRect l="9822" t="3594" r="9802" b="20030"/>
          <a:stretch>
            <a:fillRect/>
          </a:stretch>
        </p:blipFill>
        <p:spPr bwMode="auto">
          <a:xfrm>
            <a:off x="304800" y="609600"/>
            <a:ext cx="4082054" cy="5334000"/>
          </a:xfrm>
          <a:prstGeom prst="rect">
            <a:avLst/>
          </a:prstGeom>
          <a:noFill/>
        </p:spPr>
      </p:pic>
      <p:sp>
        <p:nvSpPr>
          <p:cNvPr id="2" name="Title 1"/>
          <p:cNvSpPr>
            <a:spLocks noGrp="1"/>
          </p:cNvSpPr>
          <p:nvPr>
            <p:ph type="title"/>
          </p:nvPr>
        </p:nvSpPr>
        <p:spPr>
          <a:xfrm>
            <a:off x="4495800" y="685800"/>
            <a:ext cx="4648200" cy="1143000"/>
          </a:xfrm>
        </p:spPr>
        <p:txBody>
          <a:bodyPr>
            <a:normAutofit fontScale="90000"/>
          </a:bodyPr>
          <a:lstStyle/>
          <a:p>
            <a:r>
              <a:rPr lang="en-US" sz="3200" dirty="0" smtClean="0"/>
              <a:t>1790 Census – </a:t>
            </a:r>
            <a:r>
              <a:rPr lang="en-US" sz="3200" dirty="0" err="1" smtClean="0"/>
              <a:t>Cutlip</a:t>
            </a:r>
            <a:r>
              <a:rPr lang="en-US" sz="3200" dirty="0" smtClean="0"/>
              <a:t> Hefner</a:t>
            </a:r>
            <a:br>
              <a:rPr lang="en-US" sz="3200" dirty="0" smtClean="0"/>
            </a:br>
            <a:r>
              <a:rPr lang="en-US" sz="3200" dirty="0" smtClean="0"/>
              <a:t>Frederick, MD</a:t>
            </a:r>
            <a:br>
              <a:rPr lang="en-US" sz="3200" dirty="0" smtClean="0"/>
            </a:br>
            <a:r>
              <a:rPr lang="en-US" sz="2200" dirty="0" smtClean="0"/>
              <a:t>2 Males older than 16</a:t>
            </a:r>
            <a:br>
              <a:rPr lang="en-US" sz="2200" dirty="0" smtClean="0"/>
            </a:br>
            <a:r>
              <a:rPr lang="en-US" sz="2200" dirty="0" smtClean="0"/>
              <a:t>3 in Family</a:t>
            </a:r>
            <a:endParaRPr lang="en-US" sz="2200" dirty="0"/>
          </a:p>
        </p:txBody>
      </p:sp>
      <p:cxnSp>
        <p:nvCxnSpPr>
          <p:cNvPr id="4" name="Straight Arrow Connector 3"/>
          <p:cNvCxnSpPr/>
          <p:nvPr/>
        </p:nvCxnSpPr>
        <p:spPr>
          <a:xfrm flipH="1">
            <a:off x="3962400" y="1828800"/>
            <a:ext cx="1143000" cy="30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My Documents\My Pictures\Hevener-HistoryofPendleton\Hevener-HistoryofPendleton 002.png"/>
          <p:cNvPicPr>
            <a:picLocks noChangeAspect="1" noChangeArrowheads="1"/>
          </p:cNvPicPr>
          <p:nvPr/>
        </p:nvPicPr>
        <p:blipFill>
          <a:blip r:embed="rId3" cstate="print"/>
          <a:srcRect l="15615" t="6241" r="10012" b="11593"/>
          <a:stretch>
            <a:fillRect/>
          </a:stretch>
        </p:blipFill>
        <p:spPr bwMode="auto">
          <a:xfrm>
            <a:off x="762000" y="914400"/>
            <a:ext cx="3611301" cy="5486400"/>
          </a:xfrm>
          <a:prstGeom prst="rect">
            <a:avLst/>
          </a:prstGeom>
          <a:noFill/>
        </p:spPr>
      </p:pic>
      <p:sp>
        <p:nvSpPr>
          <p:cNvPr id="2" name="Title 1"/>
          <p:cNvSpPr>
            <a:spLocks noGrp="1"/>
          </p:cNvSpPr>
          <p:nvPr>
            <p:ph type="title"/>
          </p:nvPr>
        </p:nvSpPr>
        <p:spPr>
          <a:xfrm>
            <a:off x="533400" y="0"/>
            <a:ext cx="4953000" cy="1143000"/>
          </a:xfrm>
        </p:spPr>
        <p:txBody>
          <a:bodyPr>
            <a:noAutofit/>
          </a:bodyPr>
          <a:lstStyle/>
          <a:p>
            <a:r>
              <a:rPr lang="en-US" sz="2400" dirty="0" smtClean="0"/>
              <a:t>From “History of Pendleton County, WV”</a:t>
            </a:r>
            <a:br>
              <a:rPr lang="en-US" sz="2400" dirty="0" smtClean="0"/>
            </a:br>
            <a:r>
              <a:rPr lang="en-US" sz="2000" dirty="0" smtClean="0"/>
              <a:t> by OF Morton 1926</a:t>
            </a:r>
            <a:endParaRPr lang="en-US" sz="2000" dirty="0"/>
          </a:p>
        </p:txBody>
      </p:sp>
      <p:pic>
        <p:nvPicPr>
          <p:cNvPr id="1027" name="Picture 3" descr="C:\Documents and Settings\User\My Documents\My Pictures\Hevener-HistoryofPendleton\Hevener-HistoryofPendleton 003.png"/>
          <p:cNvPicPr>
            <a:picLocks noChangeAspect="1" noChangeArrowheads="1"/>
          </p:cNvPicPr>
          <p:nvPr/>
        </p:nvPicPr>
        <p:blipFill>
          <a:blip r:embed="rId4" cstate="print"/>
          <a:srcRect l="17664" t="6519" r="8822" b="10796"/>
          <a:stretch>
            <a:fillRect/>
          </a:stretch>
        </p:blipFill>
        <p:spPr bwMode="auto">
          <a:xfrm>
            <a:off x="4800600" y="914400"/>
            <a:ext cx="3842845" cy="5943600"/>
          </a:xfrm>
          <a:prstGeom prst="rect">
            <a:avLst/>
          </a:prstGeom>
          <a:noFill/>
        </p:spPr>
      </p:pic>
      <p:cxnSp>
        <p:nvCxnSpPr>
          <p:cNvPr id="5" name="Straight Arrow Connector 4"/>
          <p:cNvCxnSpPr/>
          <p:nvPr/>
        </p:nvCxnSpPr>
        <p:spPr>
          <a:xfrm>
            <a:off x="381000" y="2438400"/>
            <a:ext cx="6858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191000" y="3733800"/>
            <a:ext cx="9144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1810 US Census – </a:t>
            </a:r>
            <a:r>
              <a:rPr lang="en-US" sz="3600" dirty="0" err="1" smtClean="0"/>
              <a:t>Cutlip</a:t>
            </a:r>
            <a:r>
              <a:rPr lang="en-US" sz="3600" dirty="0" smtClean="0"/>
              <a:t> </a:t>
            </a:r>
            <a:r>
              <a:rPr lang="en-US" sz="3600" dirty="0" err="1" smtClean="0"/>
              <a:t>Hevener</a:t>
            </a:r>
            <a:r>
              <a:rPr lang="en-US" sz="3600" dirty="0" smtClean="0"/>
              <a:t/>
            </a:r>
            <a:br>
              <a:rPr lang="en-US" sz="3600" dirty="0" smtClean="0"/>
            </a:br>
            <a:r>
              <a:rPr lang="en-US" sz="3100" dirty="0" smtClean="0"/>
              <a:t>Pendleton, </a:t>
            </a:r>
            <a:r>
              <a:rPr lang="en-US" sz="3100" dirty="0" err="1" smtClean="0"/>
              <a:t>Va</a:t>
            </a:r>
            <a:endParaRPr lang="en-US" sz="3100" dirty="0"/>
          </a:p>
        </p:txBody>
      </p:sp>
      <p:pic>
        <p:nvPicPr>
          <p:cNvPr id="2050" name="Picture 2" descr="C:\Documents and Settings\User\My Documents\My Pictures\1810 USCensus Hevener\1810 USCensus Hevener.png"/>
          <p:cNvPicPr>
            <a:picLocks noChangeAspect="1" noChangeArrowheads="1"/>
          </p:cNvPicPr>
          <p:nvPr/>
        </p:nvPicPr>
        <p:blipFill>
          <a:blip r:embed="rId3" cstate="print"/>
          <a:srcRect t="7225" r="5891" b="20070"/>
          <a:stretch>
            <a:fillRect/>
          </a:stretch>
        </p:blipFill>
        <p:spPr bwMode="auto">
          <a:xfrm rot="5400000">
            <a:off x="2435898" y="1450302"/>
            <a:ext cx="4805603" cy="5105400"/>
          </a:xfrm>
          <a:prstGeom prst="rect">
            <a:avLst/>
          </a:prstGeom>
          <a:noFill/>
        </p:spPr>
      </p:pic>
      <p:cxnSp>
        <p:nvCxnSpPr>
          <p:cNvPr id="4" name="Straight Arrow Connector 3"/>
          <p:cNvCxnSpPr/>
          <p:nvPr/>
        </p:nvCxnSpPr>
        <p:spPr>
          <a:xfrm>
            <a:off x="1295400" y="5638800"/>
            <a:ext cx="1447800" cy="4587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52400"/>
            <a:ext cx="5257800" cy="1143000"/>
          </a:xfrm>
        </p:spPr>
        <p:txBody>
          <a:bodyPr>
            <a:noAutofit/>
          </a:bodyPr>
          <a:lstStyle/>
          <a:p>
            <a:r>
              <a:rPr lang="en-US" sz="3200" dirty="0" smtClean="0"/>
              <a:t>1830 Census - </a:t>
            </a:r>
            <a:r>
              <a:rPr lang="en-US" sz="3200" dirty="0" err="1" smtClean="0"/>
              <a:t>Cutlip</a:t>
            </a:r>
            <a:r>
              <a:rPr lang="en-US" sz="3200" dirty="0" smtClean="0"/>
              <a:t> </a:t>
            </a:r>
            <a:r>
              <a:rPr lang="en-US" sz="3200" dirty="0" err="1" smtClean="0"/>
              <a:t>Hevener</a:t>
            </a:r>
            <a:r>
              <a:rPr lang="en-US" sz="3600" dirty="0" smtClean="0"/>
              <a:t/>
            </a:r>
            <a:br>
              <a:rPr lang="en-US" sz="3600" dirty="0" smtClean="0"/>
            </a:br>
            <a:r>
              <a:rPr lang="en-US" sz="2800" dirty="0" smtClean="0"/>
              <a:t>Pendleton, VA </a:t>
            </a:r>
            <a:endParaRPr lang="en-US" sz="2800" dirty="0"/>
          </a:p>
        </p:txBody>
      </p:sp>
      <p:pic>
        <p:nvPicPr>
          <p:cNvPr id="5" name="Picture 4" descr="1850 Census John Harter &amp; Aseneth p2.png"/>
          <p:cNvPicPr>
            <a:picLocks noChangeAspect="1"/>
          </p:cNvPicPr>
          <p:nvPr/>
        </p:nvPicPr>
        <p:blipFill>
          <a:blip r:embed="rId3" cstate="print"/>
          <a:stretch>
            <a:fillRect/>
          </a:stretch>
        </p:blipFill>
        <p:spPr>
          <a:xfrm>
            <a:off x="0" y="1143000"/>
            <a:ext cx="9144000" cy="4502150"/>
          </a:xfrm>
          <a:prstGeom prst="rect">
            <a:avLst/>
          </a:prstGeom>
        </p:spPr>
      </p:pic>
      <p:pic>
        <p:nvPicPr>
          <p:cNvPr id="6" name="Picture 5" descr="1850 Census John Harter &amp; Aseneth p2.png"/>
          <p:cNvPicPr>
            <a:picLocks noChangeAspect="1"/>
          </p:cNvPicPr>
          <p:nvPr/>
        </p:nvPicPr>
        <p:blipFill>
          <a:blip r:embed="rId3" cstate="print"/>
          <a:stretch>
            <a:fillRect/>
          </a:stretch>
        </p:blipFill>
        <p:spPr>
          <a:xfrm>
            <a:off x="0" y="1219200"/>
            <a:ext cx="9144000" cy="4502150"/>
          </a:xfrm>
          <a:prstGeom prst="rect">
            <a:avLst/>
          </a:prstGeom>
        </p:spPr>
      </p:pic>
      <p:sp>
        <p:nvSpPr>
          <p:cNvPr id="2050"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cxnSp>
        <p:nvCxnSpPr>
          <p:cNvPr id="14" name="Straight Arrow Connector 13"/>
          <p:cNvCxnSpPr/>
          <p:nvPr/>
        </p:nvCxnSpPr>
        <p:spPr>
          <a:xfrm>
            <a:off x="4495800" y="6704012"/>
            <a:ext cx="3810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352800" y="6704012"/>
            <a:ext cx="6096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descr="C:\Documents and Settings\User\My Documents\My Pictures\1830 USCensus Hevener\1830 USCensus Hevener.png"/>
          <p:cNvPicPr>
            <a:picLocks noChangeAspect="1" noChangeArrowheads="1"/>
          </p:cNvPicPr>
          <p:nvPr/>
        </p:nvPicPr>
        <p:blipFill>
          <a:blip r:embed="rId4" cstate="print"/>
          <a:srcRect t="15793" b="22906"/>
          <a:stretch>
            <a:fillRect/>
          </a:stretch>
        </p:blipFill>
        <p:spPr bwMode="auto">
          <a:xfrm rot="16200000">
            <a:off x="2394481" y="1567919"/>
            <a:ext cx="5411787" cy="4561949"/>
          </a:xfrm>
          <a:prstGeom prst="rect">
            <a:avLst/>
          </a:prstGeom>
          <a:noFill/>
        </p:spPr>
      </p:pic>
      <p:cxnSp>
        <p:nvCxnSpPr>
          <p:cNvPr id="13" name="Straight Arrow Connector 12"/>
          <p:cNvCxnSpPr/>
          <p:nvPr/>
        </p:nvCxnSpPr>
        <p:spPr>
          <a:xfrm>
            <a:off x="2362200" y="4419600"/>
            <a:ext cx="838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Hevener</a:t>
            </a:r>
            <a:r>
              <a:rPr lang="en-US" dirty="0" smtClean="0"/>
              <a:t>/ Harter Notes</a:t>
            </a:r>
            <a:endParaRPr lang="en-US" dirty="0"/>
          </a:p>
        </p:txBody>
      </p:sp>
      <p:pic>
        <p:nvPicPr>
          <p:cNvPr id="4098" name="Picture 2" descr="Cutlip Hevener, Jr"/>
          <p:cNvPicPr>
            <a:picLocks noChangeAspect="1" noChangeArrowheads="1"/>
          </p:cNvPicPr>
          <p:nvPr/>
        </p:nvPicPr>
        <p:blipFill>
          <a:blip r:embed="rId3" cstate="print"/>
          <a:srcRect/>
          <a:stretch>
            <a:fillRect/>
          </a:stretch>
        </p:blipFill>
        <p:spPr bwMode="auto">
          <a:xfrm>
            <a:off x="4876800" y="2133600"/>
            <a:ext cx="2381250" cy="1790701"/>
          </a:xfrm>
          <a:prstGeom prst="rect">
            <a:avLst/>
          </a:prstGeom>
          <a:noFill/>
        </p:spPr>
      </p:pic>
      <p:graphicFrame>
        <p:nvGraphicFramePr>
          <p:cNvPr id="7" name="Table 6"/>
          <p:cNvGraphicFramePr>
            <a:graphicFrameLocks noGrp="1"/>
          </p:cNvGraphicFramePr>
          <p:nvPr/>
        </p:nvGraphicFramePr>
        <p:xfrm>
          <a:off x="381000" y="2057400"/>
          <a:ext cx="4147506" cy="4099859"/>
        </p:xfrm>
        <a:graphic>
          <a:graphicData uri="http://schemas.openxmlformats.org/drawingml/2006/table">
            <a:tbl>
              <a:tblPr/>
              <a:tblGrid>
                <a:gridCol w="2073753"/>
                <a:gridCol w="2073753"/>
              </a:tblGrid>
              <a:tr h="478118">
                <a:tc>
                  <a:txBody>
                    <a:bodyPr/>
                    <a:lstStyle/>
                    <a:p>
                      <a:r>
                        <a:rPr lang="en-US" sz="800" b="0" dirty="0">
                          <a:solidFill>
                            <a:srgbClr val="000000"/>
                          </a:solidFill>
                          <a:latin typeface="Verdana"/>
                        </a:rPr>
                        <a:t>Birth: </a:t>
                      </a:r>
                    </a:p>
                  </a:txBody>
                  <a:tcPr marL="0" marR="0" marT="0" marB="0">
                    <a:lnL>
                      <a:noFill/>
                    </a:lnL>
                    <a:lnR>
                      <a:noFill/>
                    </a:lnR>
                    <a:lnT>
                      <a:noFill/>
                    </a:lnT>
                    <a:lnB>
                      <a:noFill/>
                    </a:lnB>
                  </a:tcPr>
                </a:tc>
                <a:tc>
                  <a:txBody>
                    <a:bodyPr/>
                    <a:lstStyle/>
                    <a:p>
                      <a:pPr algn="l"/>
                      <a:r>
                        <a:rPr lang="en-US" sz="800" b="0">
                          <a:solidFill>
                            <a:srgbClr val="000000"/>
                          </a:solidFill>
                          <a:latin typeface="Verdana"/>
                        </a:rPr>
                        <a:t>1811</a:t>
                      </a:r>
                      <a:br>
                        <a:rPr lang="en-US" sz="800" b="0">
                          <a:solidFill>
                            <a:srgbClr val="000000"/>
                          </a:solidFill>
                          <a:latin typeface="Verdana"/>
                        </a:rPr>
                      </a:br>
                      <a:r>
                        <a:rPr lang="en-US" sz="800" b="0">
                          <a:solidFill>
                            <a:srgbClr val="000000"/>
                          </a:solidFill>
                          <a:latin typeface="Verdana"/>
                        </a:rPr>
                        <a:t>Fort Seybert</a:t>
                      </a:r>
                      <a:br>
                        <a:rPr lang="en-US" sz="800" b="0">
                          <a:solidFill>
                            <a:srgbClr val="000000"/>
                          </a:solidFill>
                          <a:latin typeface="Verdana"/>
                        </a:rPr>
                      </a:br>
                      <a:r>
                        <a:rPr lang="en-US" sz="800" b="0">
                          <a:solidFill>
                            <a:srgbClr val="000000"/>
                          </a:solidFill>
                          <a:latin typeface="Verdana"/>
                        </a:rPr>
                        <a:t>Pendleton County</a:t>
                      </a:r>
                      <a:br>
                        <a:rPr lang="en-US" sz="800" b="0">
                          <a:solidFill>
                            <a:srgbClr val="000000"/>
                          </a:solidFill>
                          <a:latin typeface="Verdana"/>
                        </a:rPr>
                      </a:br>
                      <a:r>
                        <a:rPr lang="en-US" sz="800" b="0">
                          <a:solidFill>
                            <a:srgbClr val="000000"/>
                          </a:solidFill>
                          <a:latin typeface="Verdana"/>
                        </a:rPr>
                        <a:t>West Virginia, USA</a:t>
                      </a:r>
                    </a:p>
                  </a:txBody>
                  <a:tcPr marL="0" marR="0" marT="0" marB="0">
                    <a:lnL>
                      <a:noFill/>
                    </a:lnL>
                    <a:lnR>
                      <a:noFill/>
                    </a:lnR>
                    <a:lnT>
                      <a:noFill/>
                    </a:lnT>
                    <a:lnB>
                      <a:noFill/>
                    </a:lnB>
                  </a:tcPr>
                </a:tc>
              </a:tr>
              <a:tr h="119529">
                <a:tc>
                  <a:txBody>
                    <a:bodyPr/>
                    <a:lstStyle/>
                    <a:p>
                      <a:r>
                        <a:rPr lang="en-US" sz="800" b="0">
                          <a:solidFill>
                            <a:srgbClr val="000000"/>
                          </a:solidFill>
                          <a:latin typeface="Verdana"/>
                        </a:rPr>
                        <a:t>Death: </a:t>
                      </a:r>
                    </a:p>
                  </a:txBody>
                  <a:tcPr marL="0" marR="0" marT="0" marB="0">
                    <a:lnL>
                      <a:noFill/>
                    </a:lnL>
                    <a:lnR>
                      <a:noFill/>
                    </a:lnR>
                    <a:lnT>
                      <a:noFill/>
                    </a:lnT>
                    <a:lnB>
                      <a:noFill/>
                    </a:lnB>
                  </a:tcPr>
                </a:tc>
                <a:tc>
                  <a:txBody>
                    <a:bodyPr/>
                    <a:lstStyle/>
                    <a:p>
                      <a:pPr algn="l"/>
                      <a:r>
                        <a:rPr lang="en-US" sz="800" b="0">
                          <a:solidFill>
                            <a:srgbClr val="000000"/>
                          </a:solidFill>
                          <a:latin typeface="Verdana"/>
                        </a:rPr>
                        <a:t>unknown</a:t>
                      </a:r>
                    </a:p>
                  </a:txBody>
                  <a:tcPr marL="0" marR="0" marT="0" marB="0">
                    <a:lnL>
                      <a:noFill/>
                    </a:lnL>
                    <a:lnR>
                      <a:noFill/>
                    </a:lnR>
                    <a:lnT>
                      <a:noFill/>
                    </a:lnT>
                    <a:lnB>
                      <a:noFill/>
                    </a:lnB>
                  </a:tcPr>
                </a:tc>
              </a:tr>
              <a:tr h="2271059">
                <a:tc gridSpan="2">
                  <a:txBody>
                    <a:bodyPr/>
                    <a:lstStyle/>
                    <a:p>
                      <a:r>
                        <a:rPr lang="en-US" sz="800" b="0" dirty="0">
                          <a:solidFill>
                            <a:srgbClr val="000000"/>
                          </a:solidFill>
                          <a:latin typeface="Verdana"/>
                        </a:rPr>
                        <a:t/>
                      </a:r>
                      <a:br>
                        <a:rPr lang="en-US" sz="800" b="0" dirty="0">
                          <a:solidFill>
                            <a:srgbClr val="000000"/>
                          </a:solidFill>
                          <a:latin typeface="Verdana"/>
                        </a:rPr>
                      </a:br>
                      <a:r>
                        <a:rPr lang="en-US" sz="800" b="0" dirty="0">
                          <a:solidFill>
                            <a:srgbClr val="000000"/>
                          </a:solidFill>
                          <a:latin typeface="Verdana"/>
                        </a:rPr>
                        <a:t>Born to </a:t>
                      </a:r>
                      <a:r>
                        <a:rPr lang="en-US" sz="800" b="0" dirty="0" err="1">
                          <a:solidFill>
                            <a:srgbClr val="000000"/>
                          </a:solidFill>
                          <a:latin typeface="Verdana"/>
                        </a:rPr>
                        <a:t>Gotlieb</a:t>
                      </a:r>
                      <a:r>
                        <a:rPr lang="en-US" sz="800" b="0" dirty="0">
                          <a:solidFill>
                            <a:srgbClr val="000000"/>
                          </a:solidFill>
                          <a:latin typeface="Verdana"/>
                        </a:rPr>
                        <a:t> "</a:t>
                      </a:r>
                      <a:r>
                        <a:rPr lang="en-US" sz="800" b="0" dirty="0" err="1">
                          <a:solidFill>
                            <a:srgbClr val="000000"/>
                          </a:solidFill>
                          <a:latin typeface="Verdana"/>
                        </a:rPr>
                        <a:t>Cutlip</a:t>
                      </a:r>
                      <a:r>
                        <a:rPr lang="en-US" sz="800" b="0" dirty="0">
                          <a:solidFill>
                            <a:srgbClr val="000000"/>
                          </a:solidFill>
                          <a:latin typeface="Verdana"/>
                        </a:rPr>
                        <a:t>" </a:t>
                      </a:r>
                      <a:r>
                        <a:rPr lang="en-US" sz="800" b="0" dirty="0" err="1">
                          <a:solidFill>
                            <a:srgbClr val="000000"/>
                          </a:solidFill>
                          <a:latin typeface="Verdana"/>
                        </a:rPr>
                        <a:t>Hevener</a:t>
                      </a:r>
                      <a:r>
                        <a:rPr lang="en-US" sz="800" b="0" dirty="0">
                          <a:solidFill>
                            <a:srgbClr val="000000"/>
                          </a:solidFill>
                          <a:latin typeface="Verdana"/>
                        </a:rPr>
                        <a:t> and Catherine Shafer in </a:t>
                      </a:r>
                      <a:r>
                        <a:rPr lang="en-US" sz="800" b="0" dirty="0" err="1">
                          <a:solidFill>
                            <a:srgbClr val="000000"/>
                          </a:solidFill>
                          <a:latin typeface="Verdana"/>
                        </a:rPr>
                        <a:t>Sweedlin</a:t>
                      </a:r>
                      <a:r>
                        <a:rPr lang="en-US" sz="800" b="0" dirty="0">
                          <a:solidFill>
                            <a:srgbClr val="000000"/>
                          </a:solidFill>
                          <a:latin typeface="Verdana"/>
                        </a:rPr>
                        <a:t> Valley, Pendleton, West </a:t>
                      </a:r>
                      <a:r>
                        <a:rPr lang="en-US" sz="800" b="0" dirty="0" err="1">
                          <a:solidFill>
                            <a:srgbClr val="000000"/>
                          </a:solidFill>
                          <a:latin typeface="Verdana"/>
                        </a:rPr>
                        <a:t>Virgnia</a:t>
                      </a:r>
                      <a:r>
                        <a:rPr lang="en-US" sz="800" b="0" dirty="0">
                          <a:solidFill>
                            <a:srgbClr val="000000"/>
                          </a:solidFill>
                          <a:latin typeface="Verdana"/>
                        </a:rPr>
                        <a:t>, </a:t>
                      </a:r>
                      <a:r>
                        <a:rPr lang="en-US" sz="800" b="0" dirty="0" err="1">
                          <a:solidFill>
                            <a:srgbClr val="000000"/>
                          </a:solidFill>
                          <a:latin typeface="Verdana"/>
                        </a:rPr>
                        <a:t>Cutlip</a:t>
                      </a:r>
                      <a:r>
                        <a:rPr lang="en-US" sz="800" b="0" dirty="0">
                          <a:solidFill>
                            <a:srgbClr val="000000"/>
                          </a:solidFill>
                          <a:latin typeface="Verdana"/>
                        </a:rPr>
                        <a:t> married Mary Dasher in 1833 in Pendleton County, West Virginia. Of this union the following children were born; Catherine, John D, Charles Whitfield, and AG </a:t>
                      </a:r>
                      <a:r>
                        <a:rPr lang="en-US" sz="800" b="0" dirty="0" err="1">
                          <a:solidFill>
                            <a:srgbClr val="000000"/>
                          </a:solidFill>
                          <a:latin typeface="Verdana"/>
                        </a:rPr>
                        <a:t>Hevener</a:t>
                      </a:r>
                      <a:r>
                        <a:rPr lang="en-US" sz="800" b="0" dirty="0">
                          <a:solidFill>
                            <a:srgbClr val="000000"/>
                          </a:solidFill>
                          <a:latin typeface="Verdana"/>
                        </a:rPr>
                        <a:t>. The last name has several spellings; </a:t>
                      </a:r>
                      <a:r>
                        <a:rPr lang="en-US" sz="800" b="0" dirty="0" err="1">
                          <a:solidFill>
                            <a:srgbClr val="000000"/>
                          </a:solidFill>
                          <a:latin typeface="Verdana"/>
                        </a:rPr>
                        <a:t>Havener,Hefner</a:t>
                      </a:r>
                      <a:r>
                        <a:rPr lang="en-US" sz="800" b="0" dirty="0">
                          <a:solidFill>
                            <a:srgbClr val="000000"/>
                          </a:solidFill>
                          <a:latin typeface="Verdana"/>
                        </a:rPr>
                        <a:t>, Heavener, and Heffner. </a:t>
                      </a:r>
                      <a:r>
                        <a:rPr lang="en-US" sz="800" b="0" dirty="0" err="1">
                          <a:solidFill>
                            <a:srgbClr val="000000"/>
                          </a:solidFill>
                          <a:latin typeface="Verdana"/>
                        </a:rPr>
                        <a:t>Cutlip</a:t>
                      </a:r>
                      <a:r>
                        <a:rPr lang="en-US" sz="800" b="0" dirty="0">
                          <a:solidFill>
                            <a:srgbClr val="000000"/>
                          </a:solidFill>
                          <a:latin typeface="Verdana"/>
                        </a:rPr>
                        <a:t> was born in the area known as Camp Run these days near Ft. </a:t>
                      </a:r>
                      <a:r>
                        <a:rPr lang="en-US" sz="800" b="0" dirty="0" err="1">
                          <a:solidFill>
                            <a:srgbClr val="000000"/>
                          </a:solidFill>
                          <a:latin typeface="Verdana"/>
                        </a:rPr>
                        <a:t>Seybert</a:t>
                      </a:r>
                      <a:r>
                        <a:rPr lang="en-US" sz="800" b="0" dirty="0">
                          <a:solidFill>
                            <a:srgbClr val="000000"/>
                          </a:solidFill>
                          <a:latin typeface="Verdana"/>
                        </a:rPr>
                        <a:t>. The road through Camp Run branches off near Ft. </a:t>
                      </a:r>
                      <a:r>
                        <a:rPr lang="en-US" sz="800" b="0" dirty="0" err="1">
                          <a:solidFill>
                            <a:srgbClr val="000000"/>
                          </a:solidFill>
                          <a:latin typeface="Verdana"/>
                        </a:rPr>
                        <a:t>Seybert</a:t>
                      </a:r>
                      <a:r>
                        <a:rPr lang="en-US" sz="800" b="0" dirty="0">
                          <a:solidFill>
                            <a:srgbClr val="000000"/>
                          </a:solidFill>
                          <a:latin typeface="Verdana"/>
                        </a:rPr>
                        <a:t> and runs to </a:t>
                      </a:r>
                      <a:r>
                        <a:rPr lang="en-US" sz="800" b="0" dirty="0" err="1">
                          <a:solidFill>
                            <a:srgbClr val="000000"/>
                          </a:solidFill>
                          <a:latin typeface="Verdana"/>
                        </a:rPr>
                        <a:t>Criders</a:t>
                      </a:r>
                      <a:r>
                        <a:rPr lang="en-US" sz="800" b="0" dirty="0">
                          <a:solidFill>
                            <a:srgbClr val="000000"/>
                          </a:solidFill>
                          <a:latin typeface="Verdana"/>
                        </a:rPr>
                        <a:t> where some of the family settled. </a:t>
                      </a:r>
                      <a:br>
                        <a:rPr lang="en-US" sz="800" b="0" dirty="0">
                          <a:solidFill>
                            <a:srgbClr val="000000"/>
                          </a:solidFill>
                          <a:latin typeface="Verdana"/>
                        </a:rPr>
                      </a:br>
                      <a:r>
                        <a:rPr lang="en-US" sz="800" b="0" dirty="0">
                          <a:solidFill>
                            <a:srgbClr val="000000"/>
                          </a:solidFill>
                          <a:latin typeface="Verdana"/>
                        </a:rPr>
                        <a:t> </a:t>
                      </a:r>
                      <a:br>
                        <a:rPr lang="en-US" sz="800" b="0" dirty="0">
                          <a:solidFill>
                            <a:srgbClr val="000000"/>
                          </a:solidFill>
                          <a:latin typeface="Verdana"/>
                        </a:rPr>
                      </a:br>
                      <a:r>
                        <a:rPr lang="en-US" sz="800" b="0" dirty="0">
                          <a:solidFill>
                            <a:srgbClr val="000000"/>
                          </a:solidFill>
                          <a:latin typeface="Verdana"/>
                        </a:rPr>
                        <a:t>Family links: </a:t>
                      </a:r>
                      <a:br>
                        <a:rPr lang="en-US" sz="800" b="0" dirty="0">
                          <a:solidFill>
                            <a:srgbClr val="000000"/>
                          </a:solidFill>
                          <a:latin typeface="Verdana"/>
                        </a:rPr>
                      </a:br>
                      <a:r>
                        <a:rPr lang="en-US" sz="800" b="0" dirty="0">
                          <a:solidFill>
                            <a:srgbClr val="000000"/>
                          </a:solidFill>
                          <a:latin typeface="Verdana"/>
                        </a:rPr>
                        <a:t> Children:</a:t>
                      </a:r>
                      <a:br>
                        <a:rPr lang="en-US" sz="800" b="0" dirty="0">
                          <a:solidFill>
                            <a:srgbClr val="000000"/>
                          </a:solidFill>
                          <a:latin typeface="Verdana"/>
                        </a:rPr>
                      </a:br>
                      <a:r>
                        <a:rPr lang="en-US" sz="800" b="0" dirty="0">
                          <a:solidFill>
                            <a:srgbClr val="000000"/>
                          </a:solidFill>
                          <a:latin typeface="Verdana"/>
                        </a:rPr>
                        <a:t>  </a:t>
                      </a:r>
                      <a:r>
                        <a:rPr lang="en-US" sz="800" b="0" u="none" strike="noStrike" dirty="0">
                          <a:solidFill>
                            <a:srgbClr val="552255"/>
                          </a:solidFill>
                          <a:latin typeface="Verdana"/>
                          <a:hlinkClick r:id="rId4"/>
                        </a:rPr>
                        <a:t>Charles Whitfield </a:t>
                      </a:r>
                      <a:r>
                        <a:rPr lang="en-US" sz="800" b="0" u="none" strike="noStrike" dirty="0" err="1">
                          <a:solidFill>
                            <a:srgbClr val="552255"/>
                          </a:solidFill>
                          <a:latin typeface="Verdana"/>
                          <a:hlinkClick r:id="rId4"/>
                        </a:rPr>
                        <a:t>Hevener</a:t>
                      </a:r>
                      <a:r>
                        <a:rPr lang="en-US" sz="800" b="0" u="none" strike="noStrike" dirty="0">
                          <a:solidFill>
                            <a:srgbClr val="552255"/>
                          </a:solidFill>
                          <a:latin typeface="Verdana"/>
                          <a:hlinkClick r:id="rId4"/>
                        </a:rPr>
                        <a:t> (1838 - ____)</a:t>
                      </a:r>
                      <a:r>
                        <a:rPr lang="en-US" sz="800" b="0" dirty="0">
                          <a:solidFill>
                            <a:srgbClr val="000000"/>
                          </a:solidFill>
                          <a:latin typeface="Verdana"/>
                        </a:rPr>
                        <a:t>*</a:t>
                      </a:r>
                      <a:br>
                        <a:rPr lang="en-US" sz="800" b="0" dirty="0">
                          <a:solidFill>
                            <a:srgbClr val="000000"/>
                          </a:solidFill>
                          <a:latin typeface="Verdana"/>
                        </a:rPr>
                      </a:br>
                      <a:r>
                        <a:rPr lang="en-US" sz="800" b="0" dirty="0">
                          <a:solidFill>
                            <a:srgbClr val="000000"/>
                          </a:solidFill>
                          <a:latin typeface="Verdana"/>
                        </a:rPr>
                        <a:t> </a:t>
                      </a:r>
                      <a:br>
                        <a:rPr lang="en-US" sz="800" b="0" dirty="0">
                          <a:solidFill>
                            <a:srgbClr val="000000"/>
                          </a:solidFill>
                          <a:latin typeface="Verdana"/>
                        </a:rPr>
                      </a:br>
                      <a:r>
                        <a:rPr lang="en-US" sz="800" b="0" dirty="0">
                          <a:solidFill>
                            <a:srgbClr val="000000"/>
                          </a:solidFill>
                          <a:latin typeface="Verdana"/>
                        </a:rPr>
                        <a:t>*</a:t>
                      </a:r>
                      <a:r>
                        <a:rPr lang="en-US" sz="800" b="0" u="sng" dirty="0">
                          <a:solidFill>
                            <a:srgbClr val="000088"/>
                          </a:solidFill>
                          <a:latin typeface="Verdana"/>
                        </a:rPr>
                        <a:t>Calculated relationship</a:t>
                      </a:r>
                      <a:r>
                        <a:rPr lang="en-US" sz="800" b="0" dirty="0">
                          <a:solidFill>
                            <a:srgbClr val="000000"/>
                          </a:solidFill>
                          <a:latin typeface="Verdana"/>
                        </a:rPr>
                        <a:t/>
                      </a:r>
                      <a:br>
                        <a:rPr lang="en-US" sz="800" b="0" dirty="0">
                          <a:solidFill>
                            <a:srgbClr val="000000"/>
                          </a:solidFill>
                          <a:latin typeface="Verdana"/>
                        </a:rPr>
                      </a:br>
                      <a:endParaRPr lang="en-US" sz="800" b="0" dirty="0">
                        <a:solidFill>
                          <a:srgbClr val="000000"/>
                        </a:solidFill>
                        <a:latin typeface="Verdana"/>
                      </a:endParaRPr>
                    </a:p>
                  </a:txBody>
                  <a:tcPr marL="0" marR="0" marT="0" marB="0">
                    <a:lnL>
                      <a:noFill/>
                    </a:lnL>
                    <a:lnR>
                      <a:noFill/>
                    </a:lnR>
                    <a:lnT>
                      <a:noFill/>
                    </a:lnT>
                    <a:lnB>
                      <a:noFill/>
                    </a:lnB>
                  </a:tcPr>
                </a:tc>
                <a:tc hMerge="1">
                  <a:txBody>
                    <a:bodyPr/>
                    <a:lstStyle/>
                    <a:p>
                      <a:endParaRPr lang="en-US"/>
                    </a:p>
                  </a:txBody>
                  <a:tcPr/>
                </a:tc>
              </a:tr>
              <a:tr h="119529">
                <a:tc gridSpan="2">
                  <a:txBody>
                    <a:bodyPr/>
                    <a:lstStyle/>
                    <a:p>
                      <a:r>
                        <a:rPr lang="en-US" sz="800" b="0" dirty="0">
                          <a:solidFill>
                            <a:srgbClr val="000000"/>
                          </a:solidFill>
                          <a:latin typeface="Verdana"/>
                        </a:rPr>
                        <a:t> </a:t>
                      </a:r>
                    </a:p>
                  </a:txBody>
                  <a:tcPr marL="0" marR="0" marT="0" marB="0" anchor="ctr">
                    <a:lnL>
                      <a:noFill/>
                    </a:lnL>
                    <a:lnR>
                      <a:noFill/>
                    </a:lnR>
                    <a:lnT>
                      <a:noFill/>
                    </a:lnT>
                    <a:lnB>
                      <a:noFill/>
                    </a:lnB>
                  </a:tcPr>
                </a:tc>
                <a:tc hMerge="1">
                  <a:txBody>
                    <a:bodyPr/>
                    <a:lstStyle/>
                    <a:p>
                      <a:endParaRPr lang="en-US"/>
                    </a:p>
                  </a:txBody>
                  <a:tcPr/>
                </a:tc>
              </a:tr>
              <a:tr h="597647">
                <a:tc gridSpan="2">
                  <a:txBody>
                    <a:bodyPr/>
                    <a:lstStyle/>
                    <a:p>
                      <a:r>
                        <a:rPr lang="en-US" sz="800" b="0">
                          <a:solidFill>
                            <a:srgbClr val="000000"/>
                          </a:solidFill>
                          <a:latin typeface="Verdana"/>
                        </a:rPr>
                        <a:t>Burial:</a:t>
                      </a:r>
                      <a:br>
                        <a:rPr lang="en-US" sz="800" b="0">
                          <a:solidFill>
                            <a:srgbClr val="000000"/>
                          </a:solidFill>
                          <a:latin typeface="Verdana"/>
                        </a:rPr>
                      </a:br>
                      <a:r>
                        <a:rPr lang="en-US" sz="800" b="0">
                          <a:solidFill>
                            <a:srgbClr val="552255"/>
                          </a:solidFill>
                          <a:latin typeface="Verdana"/>
                          <a:hlinkClick r:id="rId5"/>
                        </a:rPr>
                        <a:t>Caplinger Cemetery</a:t>
                      </a:r>
                      <a:r>
                        <a:rPr lang="en-US" sz="800" b="0">
                          <a:solidFill>
                            <a:srgbClr val="000000"/>
                          </a:solidFill>
                          <a:latin typeface="Verdana"/>
                        </a:rPr>
                        <a:t> </a:t>
                      </a:r>
                      <a:br>
                        <a:rPr lang="en-US" sz="800" b="0">
                          <a:solidFill>
                            <a:srgbClr val="000000"/>
                          </a:solidFill>
                          <a:latin typeface="Verdana"/>
                        </a:rPr>
                      </a:br>
                      <a:r>
                        <a:rPr lang="en-US" sz="800" b="0">
                          <a:solidFill>
                            <a:srgbClr val="000000"/>
                          </a:solidFill>
                          <a:latin typeface="Verdana"/>
                        </a:rPr>
                        <a:t>Criders</a:t>
                      </a:r>
                      <a:br>
                        <a:rPr lang="en-US" sz="800" b="0">
                          <a:solidFill>
                            <a:srgbClr val="000000"/>
                          </a:solidFill>
                          <a:latin typeface="Verdana"/>
                        </a:rPr>
                      </a:br>
                      <a:r>
                        <a:rPr lang="en-US" sz="800" b="0">
                          <a:solidFill>
                            <a:srgbClr val="000000"/>
                          </a:solidFill>
                          <a:latin typeface="Verdana"/>
                        </a:rPr>
                        <a:t>Rockingham County</a:t>
                      </a:r>
                      <a:br>
                        <a:rPr lang="en-US" sz="800" b="0">
                          <a:solidFill>
                            <a:srgbClr val="000000"/>
                          </a:solidFill>
                          <a:latin typeface="Verdana"/>
                        </a:rPr>
                      </a:br>
                      <a:r>
                        <a:rPr lang="en-US" sz="800" b="0">
                          <a:solidFill>
                            <a:srgbClr val="000000"/>
                          </a:solidFill>
                          <a:latin typeface="Verdana"/>
                        </a:rPr>
                        <a:t>Virginia, USA</a:t>
                      </a:r>
                    </a:p>
                  </a:txBody>
                  <a:tcPr marL="0" marR="0" marT="0" marB="0">
                    <a:lnL>
                      <a:noFill/>
                    </a:lnL>
                    <a:lnR>
                      <a:noFill/>
                    </a:lnR>
                    <a:lnT>
                      <a:noFill/>
                    </a:lnT>
                    <a:lnB>
                      <a:noFill/>
                    </a:lnB>
                  </a:tcPr>
                </a:tc>
                <a:tc hMerge="1">
                  <a:txBody>
                    <a:bodyPr/>
                    <a:lstStyle/>
                    <a:p>
                      <a:endParaRPr lang="en-US"/>
                    </a:p>
                  </a:txBody>
                  <a:tcPr/>
                </a:tc>
              </a:tr>
              <a:tr h="478118">
                <a:tc gridSpan="2">
                  <a:txBody>
                    <a:bodyPr/>
                    <a:lstStyle/>
                    <a:p>
                      <a:pPr algn="l"/>
                      <a:r>
                        <a:rPr lang="en-US" sz="800" b="0" dirty="0">
                          <a:solidFill>
                            <a:srgbClr val="000000"/>
                          </a:solidFill>
                          <a:latin typeface="Verdana"/>
                        </a:rPr>
                        <a:t> </a:t>
                      </a:r>
                      <a:br>
                        <a:rPr lang="en-US" sz="800" b="0" dirty="0">
                          <a:solidFill>
                            <a:srgbClr val="000000"/>
                          </a:solidFill>
                          <a:latin typeface="Verdana"/>
                        </a:rPr>
                      </a:br>
                      <a:r>
                        <a:rPr lang="en-US" sz="800" b="0" dirty="0">
                          <a:solidFill>
                            <a:srgbClr val="000000"/>
                          </a:solidFill>
                          <a:latin typeface="Verdana"/>
                        </a:rPr>
                        <a:t>Created by: </a:t>
                      </a:r>
                      <a:r>
                        <a:rPr lang="en-US" sz="800" b="0" dirty="0">
                          <a:solidFill>
                            <a:srgbClr val="552255"/>
                          </a:solidFill>
                          <a:latin typeface="Verdana"/>
                          <a:hlinkClick r:id="rId6"/>
                        </a:rPr>
                        <a:t>Roy Dickenson</a:t>
                      </a:r>
                      <a:r>
                        <a:rPr lang="en-US" sz="800" b="0" dirty="0">
                          <a:solidFill>
                            <a:srgbClr val="000000"/>
                          </a:solidFill>
                          <a:latin typeface="Verdana"/>
                        </a:rPr>
                        <a:t/>
                      </a:r>
                      <a:br>
                        <a:rPr lang="en-US" sz="800" b="0" dirty="0">
                          <a:solidFill>
                            <a:srgbClr val="000000"/>
                          </a:solidFill>
                          <a:latin typeface="Verdana"/>
                        </a:rPr>
                      </a:br>
                      <a:r>
                        <a:rPr lang="en-US" sz="800" b="0" dirty="0">
                          <a:solidFill>
                            <a:srgbClr val="000000"/>
                          </a:solidFill>
                          <a:latin typeface="Verdana"/>
                        </a:rPr>
                        <a:t>Record added: Aug 13, 2012 </a:t>
                      </a:r>
                      <a:br>
                        <a:rPr lang="en-US" sz="800" b="0" dirty="0">
                          <a:solidFill>
                            <a:srgbClr val="000000"/>
                          </a:solidFill>
                          <a:latin typeface="Verdana"/>
                        </a:rPr>
                      </a:br>
                      <a:r>
                        <a:rPr lang="en-US" sz="800" b="0" dirty="0">
                          <a:solidFill>
                            <a:srgbClr val="000000"/>
                          </a:solidFill>
                          <a:latin typeface="Verdana"/>
                        </a:rPr>
                        <a:t>Find A Grave Memorial# 95291539</a:t>
                      </a:r>
                    </a:p>
                  </a:txBody>
                  <a:tcPr marL="0" marR="0" marT="0" marB="0" anchor="ctr">
                    <a:lnL>
                      <a:noFill/>
                    </a:lnL>
                    <a:lnR>
                      <a:noFill/>
                    </a:lnR>
                    <a:lnT>
                      <a:noFill/>
                    </a:lnT>
                    <a:lnB>
                      <a:noFill/>
                    </a:lnB>
                  </a:tcPr>
                </a:tc>
                <a:tc hMerge="1">
                  <a:txBody>
                    <a:bodyPr/>
                    <a:lstStyle/>
                    <a:p>
                      <a:endParaRPr lang="en-US"/>
                    </a:p>
                  </a:txBody>
                  <a:tcPr/>
                </a:tc>
              </a:tr>
            </a:tbl>
          </a:graphicData>
        </a:graphic>
      </p:graphicFrame>
      <p:pic>
        <p:nvPicPr>
          <p:cNvPr id="4099" name="Picture 3" descr="http://www.findagrave.com/icons2/trans.gif"/>
          <p:cNvPicPr>
            <a:picLocks noChangeAspect="1" noChangeArrowheads="1"/>
          </p:cNvPicPr>
          <p:nvPr/>
        </p:nvPicPr>
        <p:blipFill>
          <a:blip r:embed="rId7"/>
          <a:srcRect/>
          <a:stretch>
            <a:fillRect/>
          </a:stretch>
        </p:blipFill>
        <p:spPr bwMode="auto">
          <a:xfrm>
            <a:off x="0" y="0"/>
            <a:ext cx="28575" cy="12382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52400"/>
            <a:ext cx="7315200" cy="1143000"/>
          </a:xfrm>
        </p:spPr>
        <p:txBody>
          <a:bodyPr>
            <a:noAutofit/>
          </a:bodyPr>
          <a:lstStyle/>
          <a:p>
            <a:r>
              <a:rPr lang="en-US" sz="3200" dirty="0" smtClean="0"/>
              <a:t>1830 Census – Simon Harter</a:t>
            </a:r>
            <a:r>
              <a:rPr lang="en-US" sz="3600" dirty="0" smtClean="0"/>
              <a:t/>
            </a:r>
            <a:br>
              <a:rPr lang="en-US" sz="3600" dirty="0" smtClean="0"/>
            </a:br>
            <a:r>
              <a:rPr lang="en-US" sz="2800" dirty="0" smtClean="0"/>
              <a:t>Hardy, VA </a:t>
            </a:r>
            <a:endParaRPr lang="en-US" sz="2800" dirty="0"/>
          </a:p>
        </p:txBody>
      </p:sp>
      <p:pic>
        <p:nvPicPr>
          <p:cNvPr id="5" name="Picture 4" descr="1850 Census John Harter &amp; Aseneth p2.png"/>
          <p:cNvPicPr>
            <a:picLocks noChangeAspect="1"/>
          </p:cNvPicPr>
          <p:nvPr/>
        </p:nvPicPr>
        <p:blipFill>
          <a:blip r:embed="rId3" cstate="print"/>
          <a:stretch>
            <a:fillRect/>
          </a:stretch>
        </p:blipFill>
        <p:spPr>
          <a:xfrm>
            <a:off x="0" y="1143000"/>
            <a:ext cx="9144000" cy="4502150"/>
          </a:xfrm>
          <a:prstGeom prst="rect">
            <a:avLst/>
          </a:prstGeom>
        </p:spPr>
      </p:pic>
      <p:pic>
        <p:nvPicPr>
          <p:cNvPr id="6" name="Picture 5" descr="1850 Census John Harter &amp; Aseneth p2.png"/>
          <p:cNvPicPr>
            <a:picLocks noChangeAspect="1"/>
          </p:cNvPicPr>
          <p:nvPr/>
        </p:nvPicPr>
        <p:blipFill>
          <a:blip r:embed="rId3" cstate="print"/>
          <a:stretch>
            <a:fillRect/>
          </a:stretch>
        </p:blipFill>
        <p:spPr>
          <a:xfrm>
            <a:off x="0" y="1219200"/>
            <a:ext cx="9144000" cy="4502150"/>
          </a:xfrm>
          <a:prstGeom prst="rect">
            <a:avLst/>
          </a:prstGeom>
        </p:spPr>
      </p:pic>
      <p:sp>
        <p:nvSpPr>
          <p:cNvPr id="2050"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cxnSp>
        <p:nvCxnSpPr>
          <p:cNvPr id="13" name="Straight Arrow Connector 12"/>
          <p:cNvCxnSpPr/>
          <p:nvPr/>
        </p:nvCxnSpPr>
        <p:spPr>
          <a:xfrm>
            <a:off x="1752600" y="5486400"/>
            <a:ext cx="838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495800" y="6704012"/>
            <a:ext cx="3810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752600" y="5638800"/>
            <a:ext cx="9144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352800" y="6704012"/>
            <a:ext cx="6096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2530" name="Picture 2"/>
          <p:cNvPicPr>
            <a:picLocks noChangeAspect="1" noChangeArrowheads="1"/>
          </p:cNvPicPr>
          <p:nvPr/>
        </p:nvPicPr>
        <p:blipFill>
          <a:blip r:embed="rId4" cstate="print"/>
          <a:srcRect l="12500" t="16362" r="7500" b="18189"/>
          <a:stretch>
            <a:fillRect/>
          </a:stretch>
        </p:blipFill>
        <p:spPr bwMode="auto">
          <a:xfrm rot="16200000">
            <a:off x="2133600" y="1219200"/>
            <a:ext cx="4876800" cy="5486400"/>
          </a:xfrm>
          <a:prstGeom prst="rect">
            <a:avLst/>
          </a:prstGeom>
          <a:noFill/>
          <a:ln w="9525">
            <a:noFill/>
            <a:miter lim="800000"/>
            <a:headEnd/>
            <a:tailEnd/>
          </a:ln>
          <a:effectLst/>
        </p:spPr>
      </p:pic>
      <p:cxnSp>
        <p:nvCxnSpPr>
          <p:cNvPr id="12" name="Straight Arrow Connector 11"/>
          <p:cNvCxnSpPr/>
          <p:nvPr/>
        </p:nvCxnSpPr>
        <p:spPr>
          <a:xfrm>
            <a:off x="1295400" y="2895600"/>
            <a:ext cx="1143000" cy="30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52400"/>
            <a:ext cx="2819400" cy="1143000"/>
          </a:xfrm>
        </p:spPr>
        <p:txBody>
          <a:bodyPr>
            <a:noAutofit/>
          </a:bodyPr>
          <a:lstStyle/>
          <a:p>
            <a:r>
              <a:rPr lang="en-US" sz="3600" dirty="0" smtClean="0"/>
              <a:t>1840 Census</a:t>
            </a:r>
            <a:br>
              <a:rPr lang="en-US" sz="3600" dirty="0" smtClean="0"/>
            </a:br>
            <a:r>
              <a:rPr lang="en-US" sz="2800" dirty="0" smtClean="0"/>
              <a:t>Pendleton VA </a:t>
            </a:r>
            <a:endParaRPr lang="en-US" sz="2800" dirty="0"/>
          </a:p>
        </p:txBody>
      </p:sp>
      <p:pic>
        <p:nvPicPr>
          <p:cNvPr id="5" name="Picture 4" descr="1850 Census John Harter &amp; Aseneth p2.png"/>
          <p:cNvPicPr>
            <a:picLocks noChangeAspect="1"/>
          </p:cNvPicPr>
          <p:nvPr/>
        </p:nvPicPr>
        <p:blipFill>
          <a:blip r:embed="rId3" cstate="print"/>
          <a:stretch>
            <a:fillRect/>
          </a:stretch>
        </p:blipFill>
        <p:spPr>
          <a:xfrm>
            <a:off x="0" y="1143000"/>
            <a:ext cx="9144000" cy="4502150"/>
          </a:xfrm>
          <a:prstGeom prst="rect">
            <a:avLst/>
          </a:prstGeom>
        </p:spPr>
      </p:pic>
      <p:pic>
        <p:nvPicPr>
          <p:cNvPr id="6" name="Picture 5" descr="1850 Census John Harter &amp; Aseneth p2.png"/>
          <p:cNvPicPr>
            <a:picLocks noChangeAspect="1"/>
          </p:cNvPicPr>
          <p:nvPr/>
        </p:nvPicPr>
        <p:blipFill>
          <a:blip r:embed="rId3" cstate="print"/>
          <a:stretch>
            <a:fillRect/>
          </a:stretch>
        </p:blipFill>
        <p:spPr>
          <a:xfrm>
            <a:off x="0" y="1219200"/>
            <a:ext cx="9144000" cy="4502150"/>
          </a:xfrm>
          <a:prstGeom prst="rect">
            <a:avLst/>
          </a:prstGeom>
        </p:spPr>
      </p:pic>
      <p:sp>
        <p:nvSpPr>
          <p:cNvPr id="2050"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cxnSp>
        <p:nvCxnSpPr>
          <p:cNvPr id="13" name="Straight Arrow Connector 12"/>
          <p:cNvCxnSpPr/>
          <p:nvPr/>
        </p:nvCxnSpPr>
        <p:spPr>
          <a:xfrm>
            <a:off x="1752600" y="5486400"/>
            <a:ext cx="838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495800" y="6704012"/>
            <a:ext cx="3810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752600" y="5638800"/>
            <a:ext cx="9144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352800" y="6704012"/>
            <a:ext cx="6096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2529" name="Picture 1"/>
          <p:cNvPicPr>
            <a:picLocks noChangeAspect="1" noChangeArrowheads="1"/>
          </p:cNvPicPr>
          <p:nvPr/>
        </p:nvPicPr>
        <p:blipFill>
          <a:blip r:embed="rId4" cstate="print"/>
          <a:srcRect l="4901" t="2851" r="2961" b="42976"/>
          <a:stretch>
            <a:fillRect/>
          </a:stretch>
        </p:blipFill>
        <p:spPr bwMode="auto">
          <a:xfrm>
            <a:off x="1752600" y="1131650"/>
            <a:ext cx="6705600" cy="5421549"/>
          </a:xfrm>
          <a:prstGeom prst="rect">
            <a:avLst/>
          </a:prstGeom>
          <a:noFill/>
          <a:ln w="9525">
            <a:noFill/>
            <a:miter lim="800000"/>
            <a:headEnd/>
            <a:tailEnd/>
          </a:ln>
          <a:effectLst/>
        </p:spPr>
      </p:pic>
      <p:cxnSp>
        <p:nvCxnSpPr>
          <p:cNvPr id="12" name="Straight Arrow Connector 11"/>
          <p:cNvCxnSpPr/>
          <p:nvPr/>
        </p:nvCxnSpPr>
        <p:spPr>
          <a:xfrm>
            <a:off x="1066800" y="3276600"/>
            <a:ext cx="1143000" cy="30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28600"/>
            <a:ext cx="2819400" cy="1143000"/>
          </a:xfrm>
        </p:spPr>
        <p:txBody>
          <a:bodyPr>
            <a:noAutofit/>
          </a:bodyPr>
          <a:lstStyle/>
          <a:p>
            <a:r>
              <a:rPr lang="en-US" sz="3600" dirty="0" smtClean="0"/>
              <a:t>1850 Census</a:t>
            </a:r>
            <a:br>
              <a:rPr lang="en-US" sz="3600" dirty="0" smtClean="0"/>
            </a:br>
            <a:r>
              <a:rPr lang="en-US" sz="2800" dirty="0" err="1" smtClean="0"/>
              <a:t>Sweedlin</a:t>
            </a:r>
            <a:r>
              <a:rPr lang="en-US" sz="2800" dirty="0" smtClean="0"/>
              <a:t> Valley, Pendleton VA </a:t>
            </a:r>
            <a:endParaRPr lang="en-US" sz="2800" dirty="0"/>
          </a:p>
        </p:txBody>
      </p:sp>
      <p:pic>
        <p:nvPicPr>
          <p:cNvPr id="5" name="Picture 4" descr="1850 Census John Harter &amp; Aseneth p2.png"/>
          <p:cNvPicPr>
            <a:picLocks noChangeAspect="1"/>
          </p:cNvPicPr>
          <p:nvPr/>
        </p:nvPicPr>
        <p:blipFill>
          <a:blip r:embed="rId3" cstate="print"/>
          <a:stretch>
            <a:fillRect/>
          </a:stretch>
        </p:blipFill>
        <p:spPr>
          <a:xfrm>
            <a:off x="0" y="1143000"/>
            <a:ext cx="9144000" cy="4502150"/>
          </a:xfrm>
          <a:prstGeom prst="rect">
            <a:avLst/>
          </a:prstGeom>
        </p:spPr>
      </p:pic>
      <p:pic>
        <p:nvPicPr>
          <p:cNvPr id="6" name="Picture 5" descr="1850 Census John Harter &amp; Aseneth p2.png"/>
          <p:cNvPicPr>
            <a:picLocks noChangeAspect="1"/>
          </p:cNvPicPr>
          <p:nvPr/>
        </p:nvPicPr>
        <p:blipFill>
          <a:blip r:embed="rId3" cstate="print"/>
          <a:stretch>
            <a:fillRect/>
          </a:stretch>
        </p:blipFill>
        <p:spPr>
          <a:xfrm>
            <a:off x="0" y="1219200"/>
            <a:ext cx="9144000" cy="4502150"/>
          </a:xfrm>
          <a:prstGeom prst="rect">
            <a:avLst/>
          </a:prstGeom>
        </p:spPr>
      </p:pic>
      <p:sp>
        <p:nvSpPr>
          <p:cNvPr id="2050"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1850 Census John Harter &amp; Aseneth p1.png"/>
          <p:cNvPicPr>
            <a:picLocks noChangeAspect="1"/>
          </p:cNvPicPr>
          <p:nvPr/>
        </p:nvPicPr>
        <p:blipFill>
          <a:blip r:embed="rId4" cstate="print"/>
          <a:stretch>
            <a:fillRect/>
          </a:stretch>
        </p:blipFill>
        <p:spPr>
          <a:xfrm>
            <a:off x="0" y="1295400"/>
            <a:ext cx="9144000" cy="4229100"/>
          </a:xfrm>
          <a:prstGeom prst="rect">
            <a:avLst/>
          </a:prstGeom>
        </p:spPr>
      </p:pic>
      <p:pic>
        <p:nvPicPr>
          <p:cNvPr id="2051" name="Picture 3"/>
          <p:cNvPicPr>
            <a:picLocks noChangeAspect="1" noChangeArrowheads="1"/>
          </p:cNvPicPr>
          <p:nvPr/>
        </p:nvPicPr>
        <p:blipFill>
          <a:blip r:embed="rId5" cstate="print"/>
          <a:srcRect l="9802" t="4277" r="7862" b="17538"/>
          <a:stretch>
            <a:fillRect/>
          </a:stretch>
        </p:blipFill>
        <p:spPr bwMode="auto">
          <a:xfrm>
            <a:off x="76200" y="1905000"/>
            <a:ext cx="1752600" cy="2288533"/>
          </a:xfrm>
          <a:prstGeom prst="rect">
            <a:avLst/>
          </a:prstGeom>
          <a:noFill/>
          <a:ln w="9525">
            <a:noFill/>
            <a:miter lim="800000"/>
            <a:headEnd/>
            <a:tailEnd/>
          </a:ln>
          <a:effectLst/>
        </p:spPr>
      </p:pic>
      <p:pic>
        <p:nvPicPr>
          <p:cNvPr id="2052" name="Picture 4"/>
          <p:cNvPicPr>
            <a:picLocks noChangeAspect="1" noChangeArrowheads="1"/>
          </p:cNvPicPr>
          <p:nvPr/>
        </p:nvPicPr>
        <p:blipFill>
          <a:blip r:embed="rId6" cstate="print"/>
          <a:srcRect l="11192" t="2035" r="11861" b="20644"/>
          <a:stretch>
            <a:fillRect/>
          </a:stretch>
        </p:blipFill>
        <p:spPr bwMode="auto">
          <a:xfrm>
            <a:off x="2266950" y="1600200"/>
            <a:ext cx="3143250" cy="43434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7" cstate="print"/>
          <a:srcRect l="7842" t="6031" r="12015" b="16955"/>
          <a:stretch>
            <a:fillRect/>
          </a:stretch>
        </p:blipFill>
        <p:spPr bwMode="auto">
          <a:xfrm>
            <a:off x="5715000" y="1600200"/>
            <a:ext cx="3286897" cy="4343400"/>
          </a:xfrm>
          <a:prstGeom prst="rect">
            <a:avLst/>
          </a:prstGeom>
          <a:noFill/>
          <a:ln w="9525">
            <a:noFill/>
            <a:miter lim="800000"/>
            <a:headEnd/>
            <a:tailEnd/>
          </a:ln>
          <a:effectLst/>
        </p:spPr>
      </p:pic>
      <p:cxnSp>
        <p:nvCxnSpPr>
          <p:cNvPr id="12" name="Straight Arrow Connector 11"/>
          <p:cNvCxnSpPr/>
          <p:nvPr/>
        </p:nvCxnSpPr>
        <p:spPr>
          <a:xfrm>
            <a:off x="1905000" y="3581400"/>
            <a:ext cx="6096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752600" y="5486400"/>
            <a:ext cx="838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486400" y="2362200"/>
            <a:ext cx="3810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752600" y="5638800"/>
            <a:ext cx="9144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334000" y="3581400"/>
            <a:ext cx="6096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43600" y="304800"/>
            <a:ext cx="2667000" cy="954107"/>
          </a:xfrm>
          <a:prstGeom prst="rect">
            <a:avLst/>
          </a:prstGeom>
          <a:noFill/>
        </p:spPr>
        <p:txBody>
          <a:bodyPr wrap="square" rtlCol="0">
            <a:spAutoFit/>
          </a:bodyPr>
          <a:lstStyle/>
          <a:p>
            <a:r>
              <a:rPr lang="en-US" sz="1400" dirty="0" smtClean="0"/>
              <a:t>Simeon Harter lives nearby- probably father of John H Harter, </a:t>
            </a:r>
          </a:p>
          <a:p>
            <a:r>
              <a:rPr lang="en-US" sz="1400" dirty="0" err="1" smtClean="0"/>
              <a:t>Hevener</a:t>
            </a:r>
            <a:r>
              <a:rPr lang="en-US" sz="1400" dirty="0" smtClean="0"/>
              <a:t> shows up in DNA matches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3657600" cy="1143000"/>
          </a:xfrm>
        </p:spPr>
        <p:txBody>
          <a:bodyPr>
            <a:normAutofit fontScale="90000"/>
          </a:bodyPr>
          <a:lstStyle/>
          <a:p>
            <a:r>
              <a:rPr lang="en-US" sz="3200" dirty="0" smtClean="0"/>
              <a:t>US Census 1850</a:t>
            </a:r>
            <a:br>
              <a:rPr lang="en-US" sz="3200" dirty="0" smtClean="0"/>
            </a:br>
            <a:r>
              <a:rPr lang="en-US" sz="3200" dirty="0" smtClean="0"/>
              <a:t>Simeon &amp; </a:t>
            </a:r>
            <a:br>
              <a:rPr lang="en-US" sz="3200" dirty="0" smtClean="0"/>
            </a:br>
            <a:r>
              <a:rPr lang="en-US" sz="3200" dirty="0" smtClean="0"/>
              <a:t>Elizabeth Harter </a:t>
            </a:r>
            <a:br>
              <a:rPr lang="en-US" sz="3200" dirty="0" smtClean="0"/>
            </a:br>
            <a:r>
              <a:rPr lang="en-US" sz="2000" dirty="0" smtClean="0"/>
              <a:t>b. 1798  -&amp; b. 1795</a:t>
            </a:r>
            <a:endParaRPr lang="en-US" sz="2000" dirty="0"/>
          </a:p>
        </p:txBody>
      </p:sp>
      <p:pic>
        <p:nvPicPr>
          <p:cNvPr id="1026" name="Picture 2" descr="C:\Documents and Settings\User\My Documents\My Pictures\1830 USCensus Harter\1830 USCensus Harter.png"/>
          <p:cNvPicPr>
            <a:picLocks noChangeAspect="1" noChangeArrowheads="1"/>
          </p:cNvPicPr>
          <p:nvPr/>
        </p:nvPicPr>
        <p:blipFill>
          <a:blip r:embed="rId3" cstate="print"/>
          <a:srcRect l="5127" t="5592" r="2593" b="10524"/>
          <a:stretch>
            <a:fillRect/>
          </a:stretch>
        </p:blipFill>
        <p:spPr bwMode="auto">
          <a:xfrm>
            <a:off x="3505200" y="228600"/>
            <a:ext cx="4754880" cy="59436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3600" dirty="0" smtClean="0"/>
              <a:t>Philip &amp; Catherine Harter </a:t>
            </a:r>
            <a:r>
              <a:rPr lang="en-US" sz="3600" dirty="0" err="1" smtClean="0"/>
              <a:t>Nesslerodt</a:t>
            </a:r>
            <a:endParaRPr lang="en-US" sz="3600" dirty="0"/>
          </a:p>
        </p:txBody>
      </p:sp>
      <p:sp>
        <p:nvSpPr>
          <p:cNvPr id="3" name="Rectangle 2"/>
          <p:cNvSpPr/>
          <p:nvPr/>
        </p:nvSpPr>
        <p:spPr>
          <a:xfrm>
            <a:off x="457200" y="5791200"/>
            <a:ext cx="4572000" cy="523220"/>
          </a:xfrm>
          <a:prstGeom prst="rect">
            <a:avLst/>
          </a:prstGeom>
        </p:spPr>
        <p:txBody>
          <a:bodyPr>
            <a:spAutoFit/>
          </a:bodyPr>
          <a:lstStyle/>
          <a:p>
            <a:r>
              <a:rPr lang="en-US" sz="1400" dirty="0" smtClean="0"/>
              <a:t>http://www.findagrave.com/cgi-bin/fg.cgi?page=gr&amp;GScid=2300469&amp;GRid=35599093&amp;</a:t>
            </a:r>
            <a:endParaRPr lang="en-US" sz="1400" dirty="0"/>
          </a:p>
        </p:txBody>
      </p:sp>
      <p:pic>
        <p:nvPicPr>
          <p:cNvPr id="4" name="Picture 2" descr="Philip Nesselrodt"/>
          <p:cNvPicPr>
            <a:picLocks noChangeAspect="1" noChangeArrowheads="1"/>
          </p:cNvPicPr>
          <p:nvPr/>
        </p:nvPicPr>
        <p:blipFill>
          <a:blip r:embed="rId3" cstate="print"/>
          <a:srcRect/>
          <a:stretch>
            <a:fillRect/>
          </a:stretch>
        </p:blipFill>
        <p:spPr bwMode="auto">
          <a:xfrm>
            <a:off x="685800" y="914400"/>
            <a:ext cx="1931643" cy="2209800"/>
          </a:xfrm>
          <a:prstGeom prst="rect">
            <a:avLst/>
          </a:prstGeom>
          <a:noFill/>
        </p:spPr>
      </p:pic>
      <p:sp>
        <p:nvSpPr>
          <p:cNvPr id="5" name="TextBox 4"/>
          <p:cNvSpPr txBox="1"/>
          <p:nvPr/>
        </p:nvSpPr>
        <p:spPr>
          <a:xfrm>
            <a:off x="5562600" y="5410200"/>
            <a:ext cx="3429000" cy="1077218"/>
          </a:xfrm>
          <a:prstGeom prst="rect">
            <a:avLst/>
          </a:prstGeom>
          <a:noFill/>
        </p:spPr>
        <p:txBody>
          <a:bodyPr wrap="square" rtlCol="0">
            <a:spAutoFit/>
          </a:bodyPr>
          <a:lstStyle/>
          <a:p>
            <a:r>
              <a:rPr lang="en-US" sz="1600" dirty="0" smtClean="0">
                <a:hlinkClick r:id="rId4"/>
              </a:rPr>
              <a:t>Dale Hill Cemetery No. 5</a:t>
            </a:r>
            <a:r>
              <a:rPr lang="en-US" sz="1600" dirty="0" smtClean="0"/>
              <a:t> </a:t>
            </a:r>
            <a:br>
              <a:rPr lang="en-US" sz="1600" dirty="0" smtClean="0"/>
            </a:br>
            <a:r>
              <a:rPr lang="en-US" sz="1600" dirty="0" smtClean="0"/>
              <a:t>Fort </a:t>
            </a:r>
            <a:r>
              <a:rPr lang="en-US" sz="1600" dirty="0" err="1" smtClean="0"/>
              <a:t>Seybert</a:t>
            </a:r>
            <a:r>
              <a:rPr lang="en-US" sz="1600" dirty="0" smtClean="0"/>
              <a:t/>
            </a:r>
            <a:br>
              <a:rPr lang="en-US" sz="1600" dirty="0" smtClean="0"/>
            </a:br>
            <a:r>
              <a:rPr lang="en-US" sz="1600" dirty="0" smtClean="0"/>
              <a:t>Pendleton County</a:t>
            </a:r>
            <a:br>
              <a:rPr lang="en-US" sz="1600" dirty="0" smtClean="0"/>
            </a:br>
            <a:r>
              <a:rPr lang="en-US" sz="1600" dirty="0" smtClean="0"/>
              <a:t>West Virginia, USA</a:t>
            </a:r>
            <a:endParaRPr lang="en-US" sz="1600" dirty="0"/>
          </a:p>
        </p:txBody>
      </p:sp>
      <p:pic>
        <p:nvPicPr>
          <p:cNvPr id="87042" name="Picture 2" descr="Catharine &lt;i&gt;Harter&lt;/i&gt; Nesselrodt"/>
          <p:cNvPicPr>
            <a:picLocks noChangeAspect="1" noChangeArrowheads="1"/>
          </p:cNvPicPr>
          <p:nvPr/>
        </p:nvPicPr>
        <p:blipFill>
          <a:blip r:embed="rId5" cstate="print"/>
          <a:srcRect/>
          <a:stretch>
            <a:fillRect/>
          </a:stretch>
        </p:blipFill>
        <p:spPr bwMode="auto">
          <a:xfrm>
            <a:off x="5257800" y="1219200"/>
            <a:ext cx="2762864" cy="3768547"/>
          </a:xfrm>
          <a:prstGeom prst="rect">
            <a:avLst/>
          </a:prstGeom>
          <a:noFill/>
        </p:spPr>
      </p:pic>
      <p:pic>
        <p:nvPicPr>
          <p:cNvPr id="87044" name="Picture 4" descr="http://image1.findagrave.com/photos/2009/267/CEM47114287_125392120259.jpg"/>
          <p:cNvPicPr>
            <a:picLocks noChangeAspect="1" noChangeArrowheads="1"/>
          </p:cNvPicPr>
          <p:nvPr/>
        </p:nvPicPr>
        <p:blipFill>
          <a:blip r:embed="rId6" cstate="print"/>
          <a:srcRect/>
          <a:stretch>
            <a:fillRect/>
          </a:stretch>
        </p:blipFill>
        <p:spPr bwMode="auto">
          <a:xfrm>
            <a:off x="1447800" y="3429000"/>
            <a:ext cx="3124200" cy="2109522"/>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dirty="0" smtClean="0"/>
              <a:t>1860 Census John Harter</a:t>
            </a:r>
            <a:br>
              <a:rPr lang="en-US" sz="2800" dirty="0" smtClean="0"/>
            </a:br>
            <a:r>
              <a:rPr lang="en-US" sz="2800" dirty="0" smtClean="0"/>
              <a:t> Green Twp, Lafayette, Ohio</a:t>
            </a:r>
            <a:endParaRPr lang="en-US" sz="2800" dirty="0"/>
          </a:p>
        </p:txBody>
      </p:sp>
      <p:sp>
        <p:nvSpPr>
          <p:cNvPr id="5122"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6866" name="Picture 2"/>
          <p:cNvPicPr>
            <a:picLocks noChangeAspect="1" noChangeArrowheads="1"/>
          </p:cNvPicPr>
          <p:nvPr/>
        </p:nvPicPr>
        <p:blipFill>
          <a:blip r:embed="rId3" cstate="print"/>
          <a:srcRect l="12903" t="2198" r="11290" b="20390"/>
          <a:stretch>
            <a:fillRect/>
          </a:stretch>
        </p:blipFill>
        <p:spPr bwMode="auto">
          <a:xfrm>
            <a:off x="762000" y="1295400"/>
            <a:ext cx="3581400" cy="5029200"/>
          </a:xfrm>
          <a:prstGeom prst="rect">
            <a:avLst/>
          </a:prstGeom>
          <a:noFill/>
          <a:ln w="9525">
            <a:noFill/>
            <a:miter lim="800000"/>
            <a:headEnd/>
            <a:tailEnd/>
          </a:ln>
          <a:effectLst/>
        </p:spPr>
      </p:pic>
      <p:cxnSp>
        <p:nvCxnSpPr>
          <p:cNvPr id="5" name="Straight Arrow Connector 4"/>
          <p:cNvCxnSpPr/>
          <p:nvPr/>
        </p:nvCxnSpPr>
        <p:spPr>
          <a:xfrm>
            <a:off x="76200" y="38862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76200" y="46482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67000" y="838200"/>
            <a:ext cx="184731" cy="369332"/>
          </a:xfrm>
          <a:prstGeom prst="rect">
            <a:avLst/>
          </a:prstGeom>
          <a:noFill/>
        </p:spPr>
        <p:txBody>
          <a:bodyPr wrap="none" rtlCol="0">
            <a:spAutoFit/>
          </a:bodyPr>
          <a:lstStyle/>
          <a:p>
            <a:endParaRPr lang="en-US" dirty="0"/>
          </a:p>
        </p:txBody>
      </p:sp>
      <p:cxnSp>
        <p:nvCxnSpPr>
          <p:cNvPr id="8" name="Straight Arrow Connector 7"/>
          <p:cNvCxnSpPr/>
          <p:nvPr/>
        </p:nvCxnSpPr>
        <p:spPr>
          <a:xfrm flipH="1">
            <a:off x="4267200" y="4038600"/>
            <a:ext cx="6858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29200" y="3962400"/>
            <a:ext cx="2431050" cy="369332"/>
          </a:xfrm>
          <a:prstGeom prst="rect">
            <a:avLst/>
          </a:prstGeom>
          <a:noFill/>
        </p:spPr>
        <p:txBody>
          <a:bodyPr wrap="none" rtlCol="0">
            <a:spAutoFit/>
          </a:bodyPr>
          <a:lstStyle/>
          <a:p>
            <a:r>
              <a:rPr lang="en-US" dirty="0" smtClean="0"/>
              <a:t>Moved to Ohio ca. 1859</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My Documents\My Pictures\PeterHarter CivilWar Record\PeterHarter CivilWar Record 001.png"/>
          <p:cNvPicPr>
            <a:picLocks noChangeAspect="1" noChangeArrowheads="1"/>
          </p:cNvPicPr>
          <p:nvPr/>
        </p:nvPicPr>
        <p:blipFill>
          <a:blip r:embed="rId3" cstate="print"/>
          <a:srcRect l="12763" t="3668" r="8822" b="22914"/>
          <a:stretch>
            <a:fillRect/>
          </a:stretch>
        </p:blipFill>
        <p:spPr bwMode="auto">
          <a:xfrm>
            <a:off x="2971800" y="1143000"/>
            <a:ext cx="4261282" cy="5486400"/>
          </a:xfrm>
          <a:prstGeom prst="rect">
            <a:avLst/>
          </a:prstGeom>
          <a:noFill/>
        </p:spPr>
      </p:pic>
      <p:sp>
        <p:nvSpPr>
          <p:cNvPr id="2" name="Title 1"/>
          <p:cNvSpPr>
            <a:spLocks noGrp="1"/>
          </p:cNvSpPr>
          <p:nvPr>
            <p:ph type="title"/>
          </p:nvPr>
        </p:nvSpPr>
        <p:spPr>
          <a:xfrm>
            <a:off x="457200" y="0"/>
            <a:ext cx="8229600" cy="1143000"/>
          </a:xfrm>
        </p:spPr>
        <p:txBody>
          <a:bodyPr>
            <a:normAutofit/>
          </a:bodyPr>
          <a:lstStyle/>
          <a:p>
            <a:r>
              <a:rPr lang="en-US" sz="2800" dirty="0" smtClean="0"/>
              <a:t>1860 Census Peter Harter</a:t>
            </a:r>
            <a:br>
              <a:rPr lang="en-US" sz="2800" dirty="0" smtClean="0"/>
            </a:br>
            <a:r>
              <a:rPr lang="en-US" sz="2800" dirty="0" smtClean="0"/>
              <a:t> Green Twp, Lafayette, Ohio</a:t>
            </a:r>
            <a:endParaRPr lang="en-US" sz="2800" dirty="0"/>
          </a:p>
        </p:txBody>
      </p:sp>
      <p:sp>
        <p:nvSpPr>
          <p:cNvPr id="5122"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cxnSp>
        <p:nvCxnSpPr>
          <p:cNvPr id="5" name="Straight Arrow Connector 4"/>
          <p:cNvCxnSpPr/>
          <p:nvPr/>
        </p:nvCxnSpPr>
        <p:spPr>
          <a:xfrm>
            <a:off x="2057400" y="3200400"/>
            <a:ext cx="1219200" cy="762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438400" y="3962400"/>
            <a:ext cx="9144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67000" y="838200"/>
            <a:ext cx="184731" cy="369332"/>
          </a:xfrm>
          <a:prstGeom prst="rect">
            <a:avLst/>
          </a:prstGeom>
          <a:noFill/>
        </p:spPr>
        <p:txBody>
          <a:bodyPr wrap="none" rtlCol="0">
            <a:spAutoFit/>
          </a:bodyPr>
          <a:lstStyle/>
          <a:p>
            <a:endParaRPr lang="en-US" dirty="0"/>
          </a:p>
        </p:txBody>
      </p:sp>
      <p:cxnSp>
        <p:nvCxnSpPr>
          <p:cNvPr id="8" name="Straight Arrow Connector 7"/>
          <p:cNvCxnSpPr/>
          <p:nvPr/>
        </p:nvCxnSpPr>
        <p:spPr>
          <a:xfrm flipV="1">
            <a:off x="2209800" y="4572000"/>
            <a:ext cx="1219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4400" y="2514600"/>
            <a:ext cx="1789849" cy="830997"/>
          </a:xfrm>
          <a:prstGeom prst="rect">
            <a:avLst/>
          </a:prstGeom>
          <a:noFill/>
        </p:spPr>
        <p:txBody>
          <a:bodyPr wrap="none" rtlCol="0">
            <a:spAutoFit/>
          </a:bodyPr>
          <a:lstStyle/>
          <a:p>
            <a:r>
              <a:rPr lang="en-US" sz="1600" dirty="0" smtClean="0"/>
              <a:t>Peter</a:t>
            </a:r>
          </a:p>
          <a:p>
            <a:r>
              <a:rPr lang="en-US" sz="1600" dirty="0" smtClean="0"/>
              <a:t>Died at Gettysburg </a:t>
            </a:r>
          </a:p>
          <a:p>
            <a:r>
              <a:rPr lang="en-US" sz="1600" dirty="0" smtClean="0"/>
              <a:t>July 3,1863</a:t>
            </a:r>
            <a:endParaRPr lang="en-US" sz="1600" dirty="0"/>
          </a:p>
        </p:txBody>
      </p:sp>
      <p:sp>
        <p:nvSpPr>
          <p:cNvPr id="13" name="TextBox 12"/>
          <p:cNvSpPr txBox="1"/>
          <p:nvPr/>
        </p:nvSpPr>
        <p:spPr>
          <a:xfrm>
            <a:off x="457200" y="3505200"/>
            <a:ext cx="1981200" cy="584775"/>
          </a:xfrm>
          <a:prstGeom prst="rect">
            <a:avLst/>
          </a:prstGeom>
          <a:noFill/>
        </p:spPr>
        <p:txBody>
          <a:bodyPr wrap="square" rtlCol="0">
            <a:spAutoFit/>
          </a:bodyPr>
          <a:lstStyle/>
          <a:p>
            <a:r>
              <a:rPr lang="en-US" sz="1600" dirty="0" smtClean="0"/>
              <a:t>Susannah age 27</a:t>
            </a:r>
          </a:p>
          <a:p>
            <a:r>
              <a:rPr lang="en-US" sz="1600" dirty="0" smtClean="0"/>
              <a:t>disappears after 1860</a:t>
            </a:r>
            <a:endParaRPr lang="en-US" sz="1600" dirty="0"/>
          </a:p>
        </p:txBody>
      </p:sp>
      <p:sp>
        <p:nvSpPr>
          <p:cNvPr id="16" name="TextBox 15"/>
          <p:cNvSpPr txBox="1"/>
          <p:nvPr/>
        </p:nvSpPr>
        <p:spPr>
          <a:xfrm>
            <a:off x="381000" y="4419600"/>
            <a:ext cx="1981200" cy="830997"/>
          </a:xfrm>
          <a:prstGeom prst="rect">
            <a:avLst/>
          </a:prstGeom>
          <a:noFill/>
        </p:spPr>
        <p:txBody>
          <a:bodyPr wrap="square" rtlCol="0">
            <a:spAutoFit/>
          </a:bodyPr>
          <a:lstStyle/>
          <a:p>
            <a:r>
              <a:rPr lang="en-US" sz="1600" dirty="0" smtClean="0"/>
              <a:t>John </a:t>
            </a:r>
            <a:r>
              <a:rPr lang="en-US" sz="1600" dirty="0" err="1" smtClean="0"/>
              <a:t>Hevner</a:t>
            </a:r>
            <a:r>
              <a:rPr lang="en-US" sz="1600" dirty="0" smtClean="0"/>
              <a:t>, age 67</a:t>
            </a:r>
          </a:p>
          <a:p>
            <a:r>
              <a:rPr lang="en-US" sz="1600" dirty="0" smtClean="0"/>
              <a:t>Brother of Elizabeth?</a:t>
            </a:r>
          </a:p>
          <a:p>
            <a:endParaRPr lang="en-US" sz="1600" dirty="0"/>
          </a:p>
        </p:txBody>
      </p:sp>
      <p:cxnSp>
        <p:nvCxnSpPr>
          <p:cNvPr id="18" name="Straight Arrow Connector 17"/>
          <p:cNvCxnSpPr/>
          <p:nvPr/>
        </p:nvCxnSpPr>
        <p:spPr>
          <a:xfrm flipV="1">
            <a:off x="2133600" y="5105400"/>
            <a:ext cx="12192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28600" y="5334000"/>
            <a:ext cx="2667000" cy="830997"/>
          </a:xfrm>
          <a:prstGeom prst="rect">
            <a:avLst/>
          </a:prstGeom>
          <a:noFill/>
        </p:spPr>
        <p:txBody>
          <a:bodyPr wrap="square" rtlCol="0">
            <a:spAutoFit/>
          </a:bodyPr>
          <a:lstStyle/>
          <a:p>
            <a:r>
              <a:rPr lang="en-US" sz="1600" dirty="0" smtClean="0"/>
              <a:t>Hiram C Harter, age 31</a:t>
            </a:r>
          </a:p>
          <a:p>
            <a:r>
              <a:rPr lang="en-US" sz="1600" dirty="0" smtClean="0"/>
              <a:t>Peter &amp; John’s Brother</a:t>
            </a:r>
          </a:p>
          <a:p>
            <a:r>
              <a:rPr lang="en-US" sz="1600" dirty="0" smtClean="0"/>
              <a:t>Wife - Mary age 25</a:t>
            </a:r>
            <a:endParaRPr lang="en-US" sz="1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Peter Harter</a:t>
            </a:r>
            <a:r>
              <a:rPr lang="en-US" dirty="0" smtClean="0"/>
              <a:t/>
            </a:r>
            <a:br>
              <a:rPr lang="en-US" dirty="0" smtClean="0"/>
            </a:br>
            <a:r>
              <a:rPr lang="en-US" sz="3100" dirty="0" smtClean="0"/>
              <a:t>Confederate Civil War Record</a:t>
            </a:r>
            <a:endParaRPr lang="en-US" sz="3100" dirty="0"/>
          </a:p>
        </p:txBody>
      </p:sp>
      <p:pic>
        <p:nvPicPr>
          <p:cNvPr id="1026" name="Picture 2" descr="C:\Documents and Settings\User\My Documents\My Pictures\PeterHarter CivilWar Record\PeterHarter CivilWar Record.png"/>
          <p:cNvPicPr>
            <a:picLocks noChangeAspect="1" noChangeArrowheads="1"/>
          </p:cNvPicPr>
          <p:nvPr/>
        </p:nvPicPr>
        <p:blipFill>
          <a:blip r:embed="rId3" cstate="print"/>
          <a:srcRect l="2961" r="8822" b="40734"/>
          <a:stretch>
            <a:fillRect/>
          </a:stretch>
        </p:blipFill>
        <p:spPr bwMode="auto">
          <a:xfrm>
            <a:off x="1219200" y="1828800"/>
            <a:ext cx="4984408" cy="4604809"/>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H.C. (Hiram) Harter</a:t>
            </a:r>
            <a:br>
              <a:rPr lang="en-US" sz="3600" dirty="0" smtClean="0"/>
            </a:br>
            <a:r>
              <a:rPr lang="en-US" sz="3100" dirty="0" smtClean="0"/>
              <a:t>Confederate Civil War Record</a:t>
            </a:r>
            <a:endParaRPr lang="en-US" sz="3100" dirty="0"/>
          </a:p>
        </p:txBody>
      </p:sp>
      <p:pic>
        <p:nvPicPr>
          <p:cNvPr id="2050" name="Picture 2" descr="C:\Documents and Settings\User\My Documents\My Pictures\PeterHarter CivilWar Record\PeterHarter CivilWar Record 002.png"/>
          <p:cNvPicPr>
            <a:picLocks noChangeAspect="1" noChangeArrowheads="1"/>
          </p:cNvPicPr>
          <p:nvPr/>
        </p:nvPicPr>
        <p:blipFill>
          <a:blip r:embed="rId3" cstate="print"/>
          <a:srcRect l="38238" t="10091" b="15066"/>
          <a:stretch>
            <a:fillRect/>
          </a:stretch>
        </p:blipFill>
        <p:spPr bwMode="auto">
          <a:xfrm rot="16200000">
            <a:off x="2849589" y="1036611"/>
            <a:ext cx="3521021" cy="58674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John H Harter</a:t>
            </a:r>
            <a:r>
              <a:rPr lang="en-US" dirty="0" smtClean="0"/>
              <a:t/>
            </a:r>
            <a:br>
              <a:rPr lang="en-US" dirty="0" smtClean="0"/>
            </a:br>
            <a:r>
              <a:rPr lang="en-US" sz="2700" dirty="0" smtClean="0"/>
              <a:t>Draft Registration- June, 1863</a:t>
            </a:r>
            <a:endParaRPr lang="en-US" sz="2700" dirty="0"/>
          </a:p>
        </p:txBody>
      </p:sp>
      <p:pic>
        <p:nvPicPr>
          <p:cNvPr id="1026" name="Picture 2" descr="C:\Documents and Settings\User\My Documents\My Pictures\JohnHHarter CivilWar Record\JohnHHarter CivilWar Record.png"/>
          <p:cNvPicPr>
            <a:picLocks noChangeAspect="1" noChangeArrowheads="1"/>
          </p:cNvPicPr>
          <p:nvPr/>
        </p:nvPicPr>
        <p:blipFill>
          <a:blip r:embed="rId3" cstate="print"/>
          <a:srcRect l="17654" t="10091" b="19342"/>
          <a:stretch>
            <a:fillRect/>
          </a:stretch>
        </p:blipFill>
        <p:spPr bwMode="auto">
          <a:xfrm rot="16200000">
            <a:off x="2429096" y="1057054"/>
            <a:ext cx="4593455" cy="5413046"/>
          </a:xfrm>
          <a:prstGeom prst="rect">
            <a:avLst/>
          </a:prstGeom>
          <a:noFill/>
        </p:spPr>
      </p:pic>
      <p:cxnSp>
        <p:nvCxnSpPr>
          <p:cNvPr id="4" name="Straight Arrow Connector 3"/>
          <p:cNvCxnSpPr/>
          <p:nvPr/>
        </p:nvCxnSpPr>
        <p:spPr>
          <a:xfrm>
            <a:off x="1371600" y="3124200"/>
            <a:ext cx="1143000" cy="534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2209800"/>
            <a:ext cx="1524000" cy="1077218"/>
          </a:xfrm>
          <a:prstGeom prst="rect">
            <a:avLst/>
          </a:prstGeom>
          <a:noFill/>
        </p:spPr>
        <p:txBody>
          <a:bodyPr wrap="square" rtlCol="0">
            <a:spAutoFit/>
          </a:bodyPr>
          <a:lstStyle/>
          <a:p>
            <a:r>
              <a:rPr lang="en-US" sz="1600" dirty="0" smtClean="0"/>
              <a:t>John H Harter</a:t>
            </a:r>
          </a:p>
          <a:p>
            <a:r>
              <a:rPr lang="en-US" sz="1600" dirty="0" smtClean="0"/>
              <a:t>Farmer</a:t>
            </a:r>
          </a:p>
          <a:p>
            <a:r>
              <a:rPr lang="en-US" sz="1600" dirty="0" smtClean="0"/>
              <a:t>Born Virginia</a:t>
            </a:r>
          </a:p>
          <a:p>
            <a:r>
              <a:rPr lang="en-US" sz="1600" dirty="0" smtClean="0"/>
              <a:t>Age 44</a:t>
            </a:r>
            <a:endParaRPr lang="en-US" sz="1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1870 Census John Harter</a:t>
            </a:r>
            <a:br>
              <a:rPr lang="en-US" sz="2800" dirty="0" smtClean="0"/>
            </a:br>
            <a:r>
              <a:rPr lang="en-US" sz="2800" dirty="0" smtClean="0"/>
              <a:t>Franklin Twp, Adams, Ohio</a:t>
            </a:r>
            <a:endParaRPr lang="en-US" sz="2800" dirty="0"/>
          </a:p>
        </p:txBody>
      </p:sp>
      <p:sp>
        <p:nvSpPr>
          <p:cNvPr id="5122" name="AutoShape 2" descr="data:image/png;base64,iVBORw0KGgoAAAANSUhEUgAABaAAAAKaCAYAAADI5v6NAAAgAElEQVR4Xu3YMREAAAgDMerfNCp+CwI65Jh+5wgQIECAAAECBAgQIECAAAECBAgQIECAQCCwYNMkAQIECBAgQIAAAQIECBAgQIAAAQIECBA4AdoT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MxVxX0AACAASURBV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X9xPdQAAB1JJREFU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ABAdoPECBAgAABAgQIECBAgAABAgQIECBAgEAiIEAnrEYJECBAgAABAgQIECBAgAABAgQIECBAQID2AwQIECBAgAABAgQIECBAgAABAgQIECCQCAjQCatRAgQIECBAgAABAgQIECBAgAABAgQIEBCg/QABAgQIECBAgAABAgQIECBAgAABAgQIJAICdMJqlAABAgQIECBAgAABAgQIECBAgAABAgQEaD9AgAABAgQIECBAgAABAgQIECBAgAABAomAAJ2wGiVAgAABAgQIECBAgAABAgQIECBAgACBB+RmApssOhA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3" name="Picture 3"/>
          <p:cNvPicPr>
            <a:picLocks noChangeAspect="1" noChangeArrowheads="1"/>
          </p:cNvPicPr>
          <p:nvPr/>
        </p:nvPicPr>
        <p:blipFill>
          <a:blip r:embed="rId3" cstate="print"/>
          <a:srcRect l="10406" t="3784" r="9818" b="18024"/>
          <a:stretch>
            <a:fillRect/>
          </a:stretch>
        </p:blipFill>
        <p:spPr bwMode="auto">
          <a:xfrm>
            <a:off x="990600" y="1447800"/>
            <a:ext cx="3505200" cy="4724400"/>
          </a:xfrm>
          <a:prstGeom prst="rect">
            <a:avLst/>
          </a:prstGeom>
          <a:noFill/>
          <a:ln w="9525">
            <a:noFill/>
            <a:miter lim="800000"/>
            <a:headEnd/>
            <a:tailEnd/>
          </a:ln>
          <a:effectLst/>
        </p:spPr>
      </p:pic>
      <p:cxnSp>
        <p:nvCxnSpPr>
          <p:cNvPr id="5" name="Straight Arrow Connector 4"/>
          <p:cNvCxnSpPr/>
          <p:nvPr/>
        </p:nvCxnSpPr>
        <p:spPr>
          <a:xfrm>
            <a:off x="381000" y="3810000"/>
            <a:ext cx="9906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3886200" cy="1143000"/>
          </a:xfrm>
        </p:spPr>
        <p:txBody>
          <a:bodyPr>
            <a:normAutofit fontScale="90000"/>
          </a:bodyPr>
          <a:lstStyle/>
          <a:p>
            <a:pPr algn="l"/>
            <a:r>
              <a:rPr lang="en-US" sz="3200" dirty="0" smtClean="0"/>
              <a:t>1870 US Census</a:t>
            </a:r>
            <a:br>
              <a:rPr lang="en-US" sz="3200" dirty="0" smtClean="0"/>
            </a:br>
            <a:r>
              <a:rPr lang="en-US" sz="3200" dirty="0" smtClean="0"/>
              <a:t>Simeon Harter</a:t>
            </a:r>
            <a:br>
              <a:rPr lang="en-US" sz="3200" dirty="0" smtClean="0"/>
            </a:br>
            <a:r>
              <a:rPr lang="en-US" sz="2200" dirty="0" smtClean="0"/>
              <a:t>Living with Philip &amp; Catherine </a:t>
            </a:r>
            <a:r>
              <a:rPr lang="en-US" sz="2200" dirty="0" err="1" smtClean="0"/>
              <a:t>Nazlerod</a:t>
            </a:r>
            <a:r>
              <a:rPr lang="en-US" sz="2200" dirty="0" smtClean="0"/>
              <a:t> in West Virginia</a:t>
            </a:r>
            <a:br>
              <a:rPr lang="en-US" sz="2200" dirty="0" smtClean="0"/>
            </a:br>
            <a:endParaRPr lang="en-US" sz="2200" dirty="0"/>
          </a:p>
        </p:txBody>
      </p:sp>
      <p:pic>
        <p:nvPicPr>
          <p:cNvPr id="2050" name="Picture 2" descr="C:\Documents and Settings\User\My Documents\My Pictures\1870 USCensus Harter\1870 USCensus Harter.png"/>
          <p:cNvPicPr>
            <a:picLocks noChangeAspect="1" noChangeArrowheads="1"/>
          </p:cNvPicPr>
          <p:nvPr/>
        </p:nvPicPr>
        <p:blipFill>
          <a:blip r:embed="rId3" cstate="print"/>
          <a:srcRect l="10066" t="4575" r="4375" b="24056"/>
          <a:stretch>
            <a:fillRect/>
          </a:stretch>
        </p:blipFill>
        <p:spPr bwMode="auto">
          <a:xfrm>
            <a:off x="4343400" y="457200"/>
            <a:ext cx="4384431" cy="5029200"/>
          </a:xfrm>
          <a:prstGeom prst="rect">
            <a:avLst/>
          </a:prstGeom>
          <a:noFill/>
        </p:spPr>
      </p:pic>
      <p:cxnSp>
        <p:nvCxnSpPr>
          <p:cNvPr id="4" name="Straight Arrow Connector 3"/>
          <p:cNvCxnSpPr/>
          <p:nvPr/>
        </p:nvCxnSpPr>
        <p:spPr>
          <a:xfrm>
            <a:off x="3810000" y="2362200"/>
            <a:ext cx="838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0"/>
            <a:ext cx="4191000" cy="1600200"/>
          </a:xfrm>
        </p:spPr>
        <p:txBody>
          <a:bodyPr>
            <a:normAutofit/>
          </a:bodyPr>
          <a:lstStyle/>
          <a:p>
            <a:r>
              <a:rPr lang="en-US" sz="3600" dirty="0" smtClean="0"/>
              <a:t>1880 Census John Harter</a:t>
            </a:r>
            <a:r>
              <a:rPr lang="en-US" dirty="0" smtClean="0"/>
              <a:t/>
            </a:r>
            <a:br>
              <a:rPr lang="en-US" dirty="0" smtClean="0"/>
            </a:br>
            <a:r>
              <a:rPr lang="en-US" sz="2700" dirty="0" smtClean="0"/>
              <a:t>Bratton Twp, Adams, Ohio</a:t>
            </a:r>
            <a:endParaRPr lang="en-US" sz="2700" dirty="0"/>
          </a:p>
        </p:txBody>
      </p:sp>
      <p:pic>
        <p:nvPicPr>
          <p:cNvPr id="3074" name="Picture 2"/>
          <p:cNvPicPr>
            <a:picLocks noChangeAspect="1" noChangeArrowheads="1"/>
          </p:cNvPicPr>
          <p:nvPr/>
        </p:nvPicPr>
        <p:blipFill>
          <a:blip r:embed="rId3" cstate="print">
            <a:lum bright="-30000" contrast="20000"/>
          </a:blip>
          <a:srcRect l="15716" t="1429" r="7670" b="32857"/>
          <a:stretch>
            <a:fillRect/>
          </a:stretch>
        </p:blipFill>
        <p:spPr bwMode="auto">
          <a:xfrm>
            <a:off x="685800" y="381000"/>
            <a:ext cx="4495800" cy="5302739"/>
          </a:xfrm>
          <a:prstGeom prst="rect">
            <a:avLst/>
          </a:prstGeom>
          <a:noFill/>
          <a:ln w="9525">
            <a:noFill/>
            <a:miter lim="800000"/>
            <a:headEnd/>
            <a:tailEnd/>
          </a:ln>
          <a:effectLst/>
        </p:spPr>
      </p:pic>
      <p:cxnSp>
        <p:nvCxnSpPr>
          <p:cNvPr id="4" name="Straight Arrow Connector 3"/>
          <p:cNvCxnSpPr/>
          <p:nvPr/>
        </p:nvCxnSpPr>
        <p:spPr>
          <a:xfrm>
            <a:off x="381000" y="2362200"/>
            <a:ext cx="914400" cy="382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228600" y="3048000"/>
            <a:ext cx="10668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04800" y="6400800"/>
            <a:ext cx="6096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My Documents\My Pictures\1870 USCensus Harter\1870 USCensus Harter 002.png"/>
          <p:cNvPicPr>
            <a:picLocks noChangeAspect="1" noChangeArrowheads="1"/>
          </p:cNvPicPr>
          <p:nvPr/>
        </p:nvPicPr>
        <p:blipFill>
          <a:blip r:embed="rId3" cstate="print"/>
          <a:srcRect l="2951" t="11516" b="16491"/>
          <a:stretch>
            <a:fillRect/>
          </a:stretch>
        </p:blipFill>
        <p:spPr bwMode="auto">
          <a:xfrm rot="16200000">
            <a:off x="743222" y="475979"/>
            <a:ext cx="5715000" cy="5829843"/>
          </a:xfrm>
          <a:prstGeom prst="rect">
            <a:avLst/>
          </a:prstGeom>
          <a:noFill/>
        </p:spPr>
      </p:pic>
      <p:sp>
        <p:nvSpPr>
          <p:cNvPr id="2" name="Title 1"/>
          <p:cNvSpPr>
            <a:spLocks noGrp="1"/>
          </p:cNvSpPr>
          <p:nvPr>
            <p:ph type="title"/>
          </p:nvPr>
        </p:nvSpPr>
        <p:spPr>
          <a:xfrm>
            <a:off x="5257800" y="304800"/>
            <a:ext cx="4191000" cy="1600200"/>
          </a:xfrm>
        </p:spPr>
        <p:txBody>
          <a:bodyPr>
            <a:normAutofit fontScale="90000"/>
          </a:bodyPr>
          <a:lstStyle/>
          <a:p>
            <a:r>
              <a:rPr lang="en-US" sz="3600" dirty="0" smtClean="0"/>
              <a:t>1900 Census </a:t>
            </a:r>
            <a:br>
              <a:rPr lang="en-US" sz="3600" dirty="0" smtClean="0"/>
            </a:br>
            <a:r>
              <a:rPr lang="en-US" sz="3600" dirty="0" smtClean="0"/>
              <a:t>John Harter</a:t>
            </a:r>
            <a:r>
              <a:rPr lang="en-US" dirty="0" smtClean="0"/>
              <a:t/>
            </a:r>
            <a:br>
              <a:rPr lang="en-US" dirty="0" smtClean="0"/>
            </a:br>
            <a:r>
              <a:rPr lang="en-US" sz="2700" dirty="0" smtClean="0"/>
              <a:t>Bratton Twp, </a:t>
            </a:r>
            <a:br>
              <a:rPr lang="en-US" sz="2700" dirty="0" smtClean="0"/>
            </a:br>
            <a:r>
              <a:rPr lang="en-US" sz="2700" dirty="0" smtClean="0"/>
              <a:t>Adams, Ohio</a:t>
            </a:r>
            <a:endParaRPr lang="en-US" sz="2700" dirty="0"/>
          </a:p>
        </p:txBody>
      </p:sp>
      <p:cxnSp>
        <p:nvCxnSpPr>
          <p:cNvPr id="4" name="Straight Arrow Connector 3"/>
          <p:cNvCxnSpPr/>
          <p:nvPr/>
        </p:nvCxnSpPr>
        <p:spPr>
          <a:xfrm>
            <a:off x="457200" y="2209800"/>
            <a:ext cx="914400" cy="382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7924800" cy="944562"/>
          </a:xfrm>
        </p:spPr>
        <p:txBody>
          <a:bodyPr>
            <a:normAutofit/>
          </a:bodyPr>
          <a:lstStyle/>
          <a:p>
            <a:r>
              <a:rPr lang="en-US" sz="3200" dirty="0" err="1" smtClean="0"/>
              <a:t>Hottinger</a:t>
            </a:r>
            <a:r>
              <a:rPr lang="en-US" sz="3200" dirty="0" smtClean="0"/>
              <a:t>/</a:t>
            </a:r>
            <a:r>
              <a:rPr lang="en-US" sz="3200" dirty="0" err="1" smtClean="0"/>
              <a:t>Kutz</a:t>
            </a:r>
            <a:r>
              <a:rPr lang="en-US" sz="3200" dirty="0" smtClean="0"/>
              <a:t> Tree </a:t>
            </a:r>
            <a:br>
              <a:rPr lang="en-US" sz="3200" dirty="0" smtClean="0"/>
            </a:br>
            <a:r>
              <a:rPr lang="en-US" sz="2200" dirty="0" err="1" smtClean="0"/>
              <a:t>Maxatawney</a:t>
            </a:r>
            <a:r>
              <a:rPr lang="en-US" sz="2200" dirty="0" smtClean="0"/>
              <a:t>, PA &amp; Shenandoah Valley, VA</a:t>
            </a:r>
            <a:endParaRPr lang="en-US" sz="2200" dirty="0"/>
          </a:p>
        </p:txBody>
      </p:sp>
      <p:sp>
        <p:nvSpPr>
          <p:cNvPr id="5" name="TextBox 4"/>
          <p:cNvSpPr txBox="1"/>
          <p:nvPr/>
        </p:nvSpPr>
        <p:spPr>
          <a:xfrm>
            <a:off x="533400" y="990600"/>
            <a:ext cx="8305800" cy="5678478"/>
          </a:xfrm>
          <a:prstGeom prst="rect">
            <a:avLst/>
          </a:prstGeom>
          <a:noFill/>
        </p:spPr>
        <p:txBody>
          <a:bodyPr wrap="square" rtlCol="0">
            <a:spAutoFit/>
          </a:bodyPr>
          <a:lstStyle/>
          <a:p>
            <a:pPr marL="342900" indent="-342900"/>
            <a:endParaRPr lang="en-US" sz="1100" b="1" dirty="0" smtClean="0"/>
          </a:p>
          <a:p>
            <a:pPr marL="342900" indent="-342900"/>
            <a:r>
              <a:rPr lang="en-US" sz="1100" b="1" dirty="0" smtClean="0"/>
              <a:t>0. Nicholas </a:t>
            </a:r>
            <a:r>
              <a:rPr lang="en-US" sz="1100" b="1" dirty="0" err="1" smtClean="0"/>
              <a:t>Kutz</a:t>
            </a:r>
            <a:r>
              <a:rPr lang="en-US" sz="1100" b="1" dirty="0" smtClean="0"/>
              <a:t>		b. 1690 – d. 1749	b. Switzerland &amp; d. </a:t>
            </a:r>
            <a:r>
              <a:rPr lang="en-US" sz="1100" b="1" dirty="0" err="1" smtClean="0"/>
              <a:t>Maxatawney</a:t>
            </a:r>
            <a:r>
              <a:rPr lang="en-US" sz="1100" b="1" dirty="0" smtClean="0"/>
              <a:t>, Berks, PA</a:t>
            </a:r>
          </a:p>
          <a:p>
            <a:pPr marL="342900" indent="-342900"/>
            <a:r>
              <a:rPr lang="en-US" sz="1100" b="1" dirty="0" smtClean="0"/>
              <a:t>    + </a:t>
            </a:r>
            <a:r>
              <a:rPr lang="en-US" sz="1100" b="1" dirty="0"/>
              <a:t>Anna </a:t>
            </a:r>
            <a:r>
              <a:rPr lang="en-US" sz="1100" b="1" dirty="0" smtClean="0"/>
              <a:t>Catharina Grimm		b. 1695 – d. 1768	b. Berks PA d. </a:t>
            </a:r>
            <a:r>
              <a:rPr lang="en-US" sz="1100" b="1" dirty="0" err="1" smtClean="0"/>
              <a:t>Maxatawney</a:t>
            </a:r>
            <a:r>
              <a:rPr lang="en-US" sz="1100" b="1" dirty="0" smtClean="0"/>
              <a:t>, Berks, PA m.</a:t>
            </a:r>
          </a:p>
          <a:p>
            <a:pPr marL="342900" indent="-342900"/>
            <a:r>
              <a:rPr lang="en-US" sz="1100" b="1" dirty="0" smtClean="0"/>
              <a:t>	</a:t>
            </a:r>
          </a:p>
          <a:p>
            <a:pPr marL="342900" indent="-342900"/>
            <a:r>
              <a:rPr lang="en-US" sz="1100" b="1" dirty="0" smtClean="0"/>
              <a:t>1. Marie Catherine </a:t>
            </a:r>
            <a:r>
              <a:rPr lang="en-US" sz="1100" b="1" dirty="0" err="1" smtClean="0"/>
              <a:t>Kutz</a:t>
            </a:r>
            <a:r>
              <a:rPr lang="en-US" sz="1100" b="1" dirty="0" smtClean="0"/>
              <a:t>	 	</a:t>
            </a:r>
            <a:r>
              <a:rPr lang="en-US" sz="1100" b="1" dirty="0" smtClean="0">
                <a:solidFill>
                  <a:srgbClr val="FF0000"/>
                </a:solidFill>
              </a:rPr>
              <a:t>b. 1725 – d. 1827	 b. </a:t>
            </a:r>
            <a:r>
              <a:rPr lang="en-US" sz="1100" b="1" dirty="0" err="1" smtClean="0">
                <a:solidFill>
                  <a:srgbClr val="FF0000"/>
                </a:solidFill>
              </a:rPr>
              <a:t>Maxatawny</a:t>
            </a:r>
            <a:r>
              <a:rPr lang="en-US" sz="1100" b="1" dirty="0" smtClean="0">
                <a:solidFill>
                  <a:srgbClr val="FF0000"/>
                </a:solidFill>
              </a:rPr>
              <a:t> d. Rockingham, VA? see </a:t>
            </a:r>
            <a:r>
              <a:rPr lang="en-US" sz="1100" b="1" dirty="0" err="1" smtClean="0">
                <a:solidFill>
                  <a:srgbClr val="FF0000"/>
                </a:solidFill>
              </a:rPr>
              <a:t>Cootes</a:t>
            </a:r>
            <a:r>
              <a:rPr lang="en-US" sz="1100" b="1" dirty="0" smtClean="0">
                <a:solidFill>
                  <a:srgbClr val="FF0000"/>
                </a:solidFill>
              </a:rPr>
              <a:t> Store, VA</a:t>
            </a:r>
            <a:endParaRPr lang="en-US" sz="1100" b="1" dirty="0">
              <a:solidFill>
                <a:srgbClr val="FF0000"/>
              </a:solidFill>
            </a:endParaRPr>
          </a:p>
          <a:p>
            <a:pPr marL="342900" indent="-342900"/>
            <a:r>
              <a:rPr lang="en-US" sz="1100" b="1" dirty="0" smtClean="0"/>
              <a:t>   +Johann Conrad </a:t>
            </a:r>
            <a:r>
              <a:rPr lang="en-US" sz="1100" b="1" dirty="0" err="1" smtClean="0"/>
              <a:t>Hottinger</a:t>
            </a:r>
            <a:r>
              <a:rPr lang="en-US" sz="1100" b="1" dirty="0" smtClean="0"/>
              <a:t>		b. 1722- d.  1786 or 1804	b</a:t>
            </a:r>
            <a:r>
              <a:rPr lang="en-US" sz="1100" dirty="0" smtClean="0"/>
              <a:t>.  1729 arrived in Philadelphia, </a:t>
            </a:r>
            <a:r>
              <a:rPr lang="en-US" sz="1100" dirty="0"/>
              <a:t> </a:t>
            </a:r>
            <a:r>
              <a:rPr lang="en-US" sz="1100" dirty="0" smtClean="0"/>
              <a:t>1757-</a:t>
            </a:r>
            <a:r>
              <a:rPr lang="en-US" sz="1100" dirty="0"/>
              <a:t> </a:t>
            </a:r>
            <a:r>
              <a:rPr lang="en-US" sz="1100" dirty="0" err="1"/>
              <a:t>Maxatawney</a:t>
            </a:r>
            <a:r>
              <a:rPr lang="en-US" sz="1100" dirty="0"/>
              <a:t>, Berks, </a:t>
            </a:r>
            <a:r>
              <a:rPr lang="en-US" sz="1100" dirty="0" smtClean="0"/>
              <a:t>PA</a:t>
            </a:r>
          </a:p>
          <a:p>
            <a:pPr marL="342900" indent="-342900"/>
            <a:r>
              <a:rPr lang="en-US" sz="1100" dirty="0" smtClean="0"/>
              <a:t>						m. 1745</a:t>
            </a:r>
          </a:p>
          <a:p>
            <a:pPr marL="342900" indent="-342900"/>
            <a:r>
              <a:rPr lang="en-US" sz="1100" b="1" dirty="0" smtClean="0"/>
              <a:t>			</a:t>
            </a:r>
            <a:r>
              <a:rPr lang="en-US" sz="1100" b="1" dirty="0" smtClean="0">
                <a:solidFill>
                  <a:srgbClr val="FF0000"/>
                </a:solidFill>
              </a:rPr>
              <a:t> ( I suspect that there is a generation missing here)</a:t>
            </a:r>
          </a:p>
          <a:p>
            <a:pPr marL="342900" indent="-342900"/>
            <a:endParaRPr lang="en-US" sz="1100" dirty="0" smtClean="0"/>
          </a:p>
          <a:p>
            <a:pPr marL="342900" indent="-342900"/>
            <a:r>
              <a:rPr lang="en-US" sz="1100" b="1" dirty="0" smtClean="0"/>
              <a:t>   	2. </a:t>
            </a:r>
            <a:r>
              <a:rPr lang="en-US" sz="1100" b="1" dirty="0" err="1" smtClean="0"/>
              <a:t>Magdeline</a:t>
            </a:r>
            <a:r>
              <a:rPr lang="en-US" sz="1100" b="1" dirty="0" smtClean="0"/>
              <a:t> </a:t>
            </a:r>
            <a:r>
              <a:rPr lang="en-US" sz="1100" b="1" dirty="0" err="1" smtClean="0"/>
              <a:t>Hottinger</a:t>
            </a:r>
            <a:r>
              <a:rPr lang="en-US" sz="1100" b="1" dirty="0" smtClean="0"/>
              <a:t> 		b. 1777 – d. 1853		b. &amp;d.  Pendleton WV	</a:t>
            </a:r>
          </a:p>
          <a:p>
            <a:pPr marL="342900" indent="-342900"/>
            <a:r>
              <a:rPr lang="en-US" sz="1100" b="1" dirty="0" smtClean="0"/>
              <a:t>	+ Michael </a:t>
            </a:r>
            <a:r>
              <a:rPr lang="en-US" sz="1100" b="1" dirty="0" err="1" smtClean="0"/>
              <a:t>Yankey</a:t>
            </a:r>
            <a:r>
              <a:rPr lang="en-US" sz="1100" b="1" dirty="0" smtClean="0"/>
              <a:t>		b. 1773 – d. 1835		b. &amp; d. Rockingham, VA</a:t>
            </a:r>
          </a:p>
          <a:p>
            <a:pPr marL="342900" indent="-342900"/>
            <a:r>
              <a:rPr lang="en-US" sz="1100" b="1" dirty="0" smtClean="0"/>
              <a:t>		3. </a:t>
            </a:r>
            <a:r>
              <a:rPr lang="en-US" sz="1100" b="1" dirty="0" err="1" smtClean="0"/>
              <a:t>Asenith</a:t>
            </a:r>
            <a:r>
              <a:rPr lang="en-US" sz="1100" b="1" dirty="0" smtClean="0"/>
              <a:t> </a:t>
            </a:r>
            <a:r>
              <a:rPr lang="en-US" sz="1100" b="1" dirty="0" err="1" smtClean="0"/>
              <a:t>Yankie</a:t>
            </a:r>
            <a:r>
              <a:rPr lang="en-US" sz="1100" b="1" dirty="0" smtClean="0"/>
              <a:t>		b. 1821-d.1902			b. </a:t>
            </a:r>
            <a:r>
              <a:rPr lang="en-US" sz="1100" dirty="0" smtClean="0"/>
              <a:t>Rockingham, </a:t>
            </a:r>
            <a:r>
              <a:rPr lang="en-US" sz="1100" b="1" dirty="0" smtClean="0"/>
              <a:t>VA,</a:t>
            </a:r>
          </a:p>
          <a:p>
            <a:pPr marL="342900" indent="-342900"/>
            <a:r>
              <a:rPr lang="en-US" sz="1100" b="1" dirty="0" smtClean="0"/>
              <a:t>   		 + John Harter			b. 1822-d. 1905			b. VA</a:t>
            </a:r>
          </a:p>
          <a:p>
            <a:pPr marL="342900" indent="-342900"/>
            <a:r>
              <a:rPr lang="en-US" sz="1100" dirty="0" smtClean="0"/>
              <a:t>	 		3. William Harter		b.  1841- d. ?		b. VA</a:t>
            </a:r>
          </a:p>
          <a:p>
            <a:pPr marL="342900" indent="-342900"/>
            <a:r>
              <a:rPr lang="en-US" sz="1100" dirty="0" smtClean="0"/>
              <a:t>     			3.  </a:t>
            </a:r>
            <a:r>
              <a:rPr lang="en-US" sz="1100" b="1" dirty="0" smtClean="0"/>
              <a:t>Jemima Elizabeth Harter</a:t>
            </a:r>
            <a:r>
              <a:rPr lang="en-US" sz="1100" dirty="0" smtClean="0"/>
              <a:t>		b.  1844- d.  1901	b. Hardy County WV; m. 		+</a:t>
            </a:r>
            <a:r>
              <a:rPr lang="en-US" sz="1100" b="1" dirty="0" smtClean="0"/>
              <a:t>  Robert </a:t>
            </a:r>
            <a:r>
              <a:rPr lang="en-US" sz="1100" b="1" dirty="0" err="1" smtClean="0"/>
              <a:t>Ballentine</a:t>
            </a:r>
            <a:r>
              <a:rPr lang="en-US" sz="1100" dirty="0" smtClean="0"/>
              <a:t>		b. 1803? – d. 1884	b.. Cumberland, PA 							m. 1863  </a:t>
            </a:r>
            <a:r>
              <a:rPr lang="en-US" sz="1100" dirty="0" err="1" smtClean="0"/>
              <a:t>Clark,OH</a:t>
            </a:r>
            <a:endParaRPr lang="en-US" sz="1100" dirty="0" smtClean="0"/>
          </a:p>
          <a:p>
            <a:pPr marL="342900" indent="-342900"/>
            <a:r>
              <a:rPr lang="en-US" sz="1100" dirty="0" smtClean="0"/>
              <a:t>			3.  </a:t>
            </a:r>
            <a:r>
              <a:rPr lang="en-US" sz="1100" dirty="0" err="1" smtClean="0"/>
              <a:t>Delila</a:t>
            </a:r>
            <a:r>
              <a:rPr lang="en-US" sz="1100" dirty="0" smtClean="0"/>
              <a:t> C Harter		b.  1845- d.  ?		b. VA</a:t>
            </a:r>
          </a:p>
          <a:p>
            <a:pPr marL="342900" indent="-342900"/>
            <a:r>
              <a:rPr lang="en-US" sz="1100" dirty="0" smtClean="0"/>
              <a:t>			3.  Sarah Ann Harter		b.  1847- d.  1926	b. VA </a:t>
            </a:r>
          </a:p>
          <a:p>
            <a:pPr marL="342900" indent="-342900"/>
            <a:r>
              <a:rPr lang="en-US" sz="1100" dirty="0" smtClean="0"/>
              <a:t>	     		+ Isaac </a:t>
            </a:r>
            <a:r>
              <a:rPr lang="en-US" sz="1100" dirty="0" err="1" smtClean="0"/>
              <a:t>Overholser</a:t>
            </a:r>
            <a:r>
              <a:rPr lang="en-US" sz="1100" dirty="0" smtClean="0"/>
              <a:t>		b.  1845- d.1896	b. OH, d. strait Creek  </a:t>
            </a:r>
            <a:r>
              <a:rPr lang="en-US" sz="1100" dirty="0" err="1" smtClean="0"/>
              <a:t>Cem</a:t>
            </a:r>
            <a:r>
              <a:rPr lang="en-US" sz="1100" dirty="0" smtClean="0"/>
              <a:t>.</a:t>
            </a:r>
          </a:p>
          <a:p>
            <a:pPr marL="342900" indent="-342900"/>
            <a:r>
              <a:rPr lang="en-US" sz="1100" dirty="0" smtClean="0"/>
              <a:t>			 3.  Americas Simeon Harter		b. 1851-1935		b. VA</a:t>
            </a:r>
          </a:p>
          <a:p>
            <a:pPr marL="342900" indent="-342900"/>
            <a:r>
              <a:rPr lang="en-US" sz="1100" dirty="0" smtClean="0"/>
              <a:t>			+ Mary </a:t>
            </a:r>
            <a:r>
              <a:rPr lang="en-US" sz="1100" dirty="0" err="1" smtClean="0"/>
              <a:t>Jarnagin</a:t>
            </a:r>
            <a:r>
              <a:rPr lang="en-US" sz="1100" dirty="0" smtClean="0"/>
              <a:t>			b. 1849-d.1918		b. Highland, OH</a:t>
            </a:r>
          </a:p>
          <a:p>
            <a:pPr marL="342900" indent="-342900"/>
            <a:r>
              <a:rPr lang="en-US" sz="1100" dirty="0" smtClean="0"/>
              <a:t>			3. James H. Harter		b.  1853- d.  ?		b. VA</a:t>
            </a:r>
          </a:p>
          <a:p>
            <a:pPr marL="342900" indent="-342900"/>
            <a:r>
              <a:rPr lang="en-US" sz="1100" dirty="0" smtClean="0"/>
              <a:t>			3.  Noah C. Harter		b.  1857- d.  ?		b. VA</a:t>
            </a:r>
          </a:p>
          <a:p>
            <a:pPr marL="342900" indent="-342900"/>
            <a:r>
              <a:rPr lang="en-US" sz="1100" dirty="0" smtClean="0"/>
              <a:t>			3.  </a:t>
            </a:r>
            <a:r>
              <a:rPr lang="en-US" sz="1100" dirty="0" err="1" smtClean="0"/>
              <a:t>Elsworth</a:t>
            </a:r>
            <a:r>
              <a:rPr lang="en-US" sz="1100" dirty="0" smtClean="0"/>
              <a:t> E. Harter		b.  1864- d. ?		b. OH</a:t>
            </a:r>
          </a:p>
          <a:p>
            <a:pPr marL="342900" indent="-342900"/>
            <a:r>
              <a:rPr lang="en-US" sz="1100" dirty="0" smtClean="0"/>
              <a:t>	2. Andrew			b. 1775		</a:t>
            </a:r>
            <a:r>
              <a:rPr lang="en-US" sz="1100" b="1" dirty="0" smtClean="0"/>
              <a:t> b. </a:t>
            </a:r>
            <a:r>
              <a:rPr lang="en-US" sz="1100" dirty="0" smtClean="0"/>
              <a:t>Rockingham, </a:t>
            </a:r>
            <a:r>
              <a:rPr lang="en-US" sz="1100" b="1" dirty="0" smtClean="0"/>
              <a:t>VA,</a:t>
            </a:r>
            <a:endParaRPr lang="en-US" sz="1100" dirty="0" smtClean="0"/>
          </a:p>
          <a:p>
            <a:pPr marL="342900" indent="-342900"/>
            <a:r>
              <a:rPr lang="en-US" sz="1100" dirty="0" smtClean="0"/>
              <a:t>	2. Jacob				b. 1775		</a:t>
            </a:r>
            <a:r>
              <a:rPr lang="en-US" sz="1100" b="1" dirty="0" smtClean="0"/>
              <a:t> b. </a:t>
            </a:r>
            <a:r>
              <a:rPr lang="en-US" sz="1100" dirty="0" smtClean="0"/>
              <a:t>Rockingham, </a:t>
            </a:r>
            <a:r>
              <a:rPr lang="en-US" sz="1100" b="1" dirty="0" smtClean="0"/>
              <a:t>VA,</a:t>
            </a:r>
            <a:endParaRPr lang="en-US" sz="1100" dirty="0" smtClean="0"/>
          </a:p>
          <a:p>
            <a:pPr marL="342900" indent="-342900"/>
            <a:r>
              <a:rPr lang="en-US" sz="1100" dirty="0" smtClean="0"/>
              <a:t>	2. Elizabeth			b. 1776?		</a:t>
            </a:r>
            <a:r>
              <a:rPr lang="en-US" sz="1100" b="1" dirty="0" smtClean="0"/>
              <a:t> b. </a:t>
            </a:r>
            <a:r>
              <a:rPr lang="en-US" sz="1100" dirty="0" smtClean="0"/>
              <a:t>Rockingham, </a:t>
            </a:r>
            <a:r>
              <a:rPr lang="en-US" sz="1100" b="1" dirty="0" smtClean="0"/>
              <a:t>VA,</a:t>
            </a:r>
          </a:p>
          <a:p>
            <a:pPr marL="342900" indent="-342900"/>
            <a:r>
              <a:rPr lang="en-US" sz="1100" b="1" dirty="0" smtClean="0"/>
              <a:t>   	 </a:t>
            </a:r>
            <a:r>
              <a:rPr lang="en-US" sz="1100" dirty="0" smtClean="0"/>
              <a:t>+ Frederick </a:t>
            </a:r>
            <a:r>
              <a:rPr lang="en-US" sz="1100" dirty="0" err="1" smtClean="0"/>
              <a:t>Hottinger</a:t>
            </a:r>
            <a:endParaRPr lang="en-US" sz="1100" dirty="0" smtClean="0"/>
          </a:p>
          <a:p>
            <a:pPr marL="800100" lvl="1" indent="-342900"/>
            <a:r>
              <a:rPr lang="en-US" sz="1100" dirty="0" smtClean="0"/>
              <a:t>			</a:t>
            </a:r>
          </a:p>
          <a:p>
            <a:pPr marL="342900" indent="-342900"/>
            <a:r>
              <a:rPr lang="en-US" sz="1100" dirty="0" smtClean="0"/>
              <a:t>					</a:t>
            </a:r>
          </a:p>
          <a:p>
            <a:pPr marL="342900" indent="-342900"/>
            <a:r>
              <a:rPr lang="en-US" sz="1100" dirty="0" smtClean="0"/>
              <a:t> </a:t>
            </a:r>
            <a:endParaRPr lang="en-US" sz="11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19600" cy="1143000"/>
          </a:xfrm>
        </p:spPr>
        <p:txBody>
          <a:bodyPr>
            <a:normAutofit/>
          </a:bodyPr>
          <a:lstStyle/>
          <a:p>
            <a:pPr algn="l"/>
            <a:r>
              <a:rPr lang="en-US" sz="2800" dirty="0" smtClean="0"/>
              <a:t>Nicholas </a:t>
            </a:r>
            <a:r>
              <a:rPr lang="en-US" sz="2800" dirty="0" err="1" smtClean="0"/>
              <a:t>Kutz</a:t>
            </a:r>
            <a:r>
              <a:rPr lang="en-US" sz="2800" dirty="0" smtClean="0"/>
              <a:t> (1690-1749)</a:t>
            </a:r>
            <a:endParaRPr lang="en-US" sz="2800" dirty="0"/>
          </a:p>
        </p:txBody>
      </p:sp>
      <p:pic>
        <p:nvPicPr>
          <p:cNvPr id="2050" name="Picture 2" descr="Kutz, Nicholas  001"/>
          <p:cNvPicPr>
            <a:picLocks noChangeAspect="1" noChangeArrowheads="1"/>
          </p:cNvPicPr>
          <p:nvPr/>
        </p:nvPicPr>
        <p:blipFill>
          <a:blip r:embed="rId3" cstate="print"/>
          <a:srcRect b="52000"/>
          <a:stretch>
            <a:fillRect/>
          </a:stretch>
        </p:blipFill>
        <p:spPr bwMode="auto">
          <a:xfrm>
            <a:off x="228600" y="1219200"/>
            <a:ext cx="3457575" cy="2286000"/>
          </a:xfrm>
          <a:prstGeom prst="rect">
            <a:avLst/>
          </a:prstGeom>
          <a:noFill/>
        </p:spPr>
      </p:pic>
      <p:sp>
        <p:nvSpPr>
          <p:cNvPr id="4" name="TextBox 3"/>
          <p:cNvSpPr txBox="1"/>
          <p:nvPr/>
        </p:nvSpPr>
        <p:spPr>
          <a:xfrm>
            <a:off x="5410200" y="533400"/>
            <a:ext cx="3429000" cy="2631490"/>
          </a:xfrm>
          <a:prstGeom prst="rect">
            <a:avLst/>
          </a:prstGeom>
          <a:noFill/>
        </p:spPr>
        <p:txBody>
          <a:bodyPr wrap="square" rtlCol="0">
            <a:spAutoFit/>
          </a:bodyPr>
          <a:lstStyle/>
          <a:p>
            <a:r>
              <a:rPr lang="en-US" sz="1100" dirty="0" smtClean="0"/>
              <a:t>Nicholas </a:t>
            </a:r>
            <a:r>
              <a:rPr lang="en-US" sz="1100" dirty="0" err="1" smtClean="0"/>
              <a:t>Kutz</a:t>
            </a:r>
            <a:r>
              <a:rPr lang="en-US" sz="1100" dirty="0" smtClean="0"/>
              <a:t> was born in Switzerland in 1690.  He immigrated to America, in 1719, on the ship "</a:t>
            </a:r>
            <a:r>
              <a:rPr lang="en-US" sz="1100" dirty="0" err="1" smtClean="0"/>
              <a:t>Allemaengle</a:t>
            </a:r>
            <a:r>
              <a:rPr lang="en-US" sz="1100" dirty="0" smtClean="0"/>
              <a:t>".  Records from  Nov. 18, 1729 show that he purchased 150 acres in Philadelphia County (now Berks, Co.) from Mr. Casper </a:t>
            </a:r>
            <a:r>
              <a:rPr lang="en-US" sz="1100" dirty="0" err="1" smtClean="0"/>
              <a:t>Wistar</a:t>
            </a:r>
            <a:r>
              <a:rPr lang="en-US" sz="1100" dirty="0" smtClean="0"/>
              <a:t> for 52 pounds &amp; 10 shillings.  This land was located at what is now Eagle Point in </a:t>
            </a:r>
            <a:r>
              <a:rPr lang="en-US" sz="1100" dirty="0" err="1" smtClean="0"/>
              <a:t>Maxatawny</a:t>
            </a:r>
            <a:r>
              <a:rPr lang="en-US" sz="1100" dirty="0" smtClean="0"/>
              <a:t> Township.  On Sept. 4, 1734 he purchased 222 acres, on Feb. 2, 1737, 250 3/4 acres from John &amp; Thomas Penn.  On Jan 6, 1741, he purchased 48 acres for a total of 670 3/4 acres in the same township. He also purchased a brass button making business in Berks Co. PA.  He died in 1749, in what is now </a:t>
            </a:r>
            <a:r>
              <a:rPr lang="en-US" sz="1100" dirty="0" err="1" smtClean="0"/>
              <a:t>Maxatawny</a:t>
            </a:r>
            <a:r>
              <a:rPr lang="en-US" sz="1100" dirty="0" smtClean="0"/>
              <a:t> Township, Berks Co. Pennsylvania.  His family was the first </a:t>
            </a:r>
            <a:r>
              <a:rPr lang="en-US" sz="1100" dirty="0" err="1" smtClean="0"/>
              <a:t>Kutz</a:t>
            </a:r>
            <a:r>
              <a:rPr lang="en-US" sz="1100" dirty="0" smtClean="0"/>
              <a:t> family on record in Pennsylvania.</a:t>
            </a:r>
            <a:endParaRPr lang="en-US" sz="1100" dirty="0"/>
          </a:p>
        </p:txBody>
      </p:sp>
      <p:pic>
        <p:nvPicPr>
          <p:cNvPr id="2052" name="Picture 4" descr="Nicholas Kutz"/>
          <p:cNvPicPr>
            <a:picLocks noChangeAspect="1" noChangeArrowheads="1"/>
          </p:cNvPicPr>
          <p:nvPr/>
        </p:nvPicPr>
        <p:blipFill>
          <a:blip r:embed="rId4" cstate="print"/>
          <a:srcRect/>
          <a:stretch>
            <a:fillRect/>
          </a:stretch>
        </p:blipFill>
        <p:spPr bwMode="auto">
          <a:xfrm>
            <a:off x="3581400" y="2590800"/>
            <a:ext cx="1866385" cy="2486026"/>
          </a:xfrm>
          <a:prstGeom prst="rect">
            <a:avLst/>
          </a:prstGeom>
          <a:noFill/>
        </p:spPr>
      </p:pic>
      <p:pic>
        <p:nvPicPr>
          <p:cNvPr id="2054" name="Picture 6" descr="Anna Catherina &lt;i&gt;Grimm&lt;/i&gt; Kutz"/>
          <p:cNvPicPr>
            <a:picLocks noChangeAspect="1" noChangeArrowheads="1"/>
          </p:cNvPicPr>
          <p:nvPr/>
        </p:nvPicPr>
        <p:blipFill>
          <a:blip r:embed="rId5" cstate="print"/>
          <a:srcRect/>
          <a:stretch>
            <a:fillRect/>
          </a:stretch>
        </p:blipFill>
        <p:spPr bwMode="auto">
          <a:xfrm>
            <a:off x="533400" y="3505200"/>
            <a:ext cx="2381250" cy="1781176"/>
          </a:xfrm>
          <a:prstGeom prst="rect">
            <a:avLst/>
          </a:prstGeom>
          <a:noFill/>
        </p:spPr>
      </p:pic>
      <p:sp>
        <p:nvSpPr>
          <p:cNvPr id="7" name="TextBox 6"/>
          <p:cNvSpPr txBox="1"/>
          <p:nvPr/>
        </p:nvSpPr>
        <p:spPr>
          <a:xfrm>
            <a:off x="609600" y="5562600"/>
            <a:ext cx="4876800" cy="276999"/>
          </a:xfrm>
          <a:prstGeom prst="rect">
            <a:avLst/>
          </a:prstGeom>
          <a:noFill/>
        </p:spPr>
        <p:txBody>
          <a:bodyPr wrap="square" rtlCol="0">
            <a:spAutoFit/>
          </a:bodyPr>
          <a:lstStyle/>
          <a:p>
            <a:r>
              <a:rPr lang="en-US" sz="1200" dirty="0" smtClean="0"/>
              <a:t>Kutztown (Berks County), Berks County, Pennsylvania, USA</a:t>
            </a:r>
            <a:endParaRPr lang="en-US" sz="12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7924800" cy="944562"/>
          </a:xfrm>
        </p:spPr>
        <p:txBody>
          <a:bodyPr>
            <a:normAutofit/>
          </a:bodyPr>
          <a:lstStyle/>
          <a:p>
            <a:r>
              <a:rPr lang="en-US" sz="3200" dirty="0" err="1" smtClean="0">
                <a:solidFill>
                  <a:srgbClr val="FF0000"/>
                </a:solidFill>
              </a:rPr>
              <a:t>Zerkel</a:t>
            </a:r>
            <a:r>
              <a:rPr lang="en-US" sz="3200" dirty="0" smtClean="0"/>
              <a:t>/Yankee Tree p. 5</a:t>
            </a:r>
            <a:br>
              <a:rPr lang="en-US" sz="3200" dirty="0" smtClean="0"/>
            </a:br>
            <a:r>
              <a:rPr lang="en-US" sz="2200" dirty="0" smtClean="0"/>
              <a:t>Shenandoah Valley Virginia</a:t>
            </a:r>
            <a:endParaRPr lang="en-US" sz="2200" dirty="0"/>
          </a:p>
        </p:txBody>
      </p:sp>
      <p:sp>
        <p:nvSpPr>
          <p:cNvPr id="5" name="TextBox 4"/>
          <p:cNvSpPr txBox="1"/>
          <p:nvPr/>
        </p:nvSpPr>
        <p:spPr>
          <a:xfrm>
            <a:off x="533400" y="990600"/>
            <a:ext cx="8305800" cy="3816429"/>
          </a:xfrm>
          <a:prstGeom prst="rect">
            <a:avLst/>
          </a:prstGeom>
          <a:noFill/>
        </p:spPr>
        <p:txBody>
          <a:bodyPr wrap="square" rtlCol="0">
            <a:spAutoFit/>
          </a:bodyPr>
          <a:lstStyle/>
          <a:p>
            <a:pPr marL="342900" indent="-342900"/>
            <a:endParaRPr lang="en-US" sz="1100" b="1" dirty="0" smtClean="0"/>
          </a:p>
          <a:p>
            <a:pPr marL="342900" indent="-342900"/>
            <a:r>
              <a:rPr lang="en-US" sz="1100" b="1" dirty="0" smtClean="0">
                <a:solidFill>
                  <a:srgbClr val="FF0000"/>
                </a:solidFill>
              </a:rPr>
              <a:t>0. John Yankee			b. 1750-d. 1783			b.  Germany, </a:t>
            </a:r>
          </a:p>
          <a:p>
            <a:pPr marL="342900" indent="-342900"/>
            <a:r>
              <a:rPr lang="en-US" sz="1100" b="1" dirty="0" smtClean="0">
                <a:solidFill>
                  <a:srgbClr val="FF0000"/>
                </a:solidFill>
              </a:rPr>
              <a:t>   + Catherine </a:t>
            </a:r>
            <a:r>
              <a:rPr lang="en-US" sz="1100" b="1" dirty="0" err="1" smtClean="0">
                <a:solidFill>
                  <a:srgbClr val="FF0000"/>
                </a:solidFill>
              </a:rPr>
              <a:t>Zerkel</a:t>
            </a:r>
            <a:r>
              <a:rPr lang="en-US" sz="1100" b="1" dirty="0" smtClean="0">
                <a:solidFill>
                  <a:srgbClr val="FF0000"/>
                </a:solidFill>
              </a:rPr>
              <a:t> 		b. 1743 – d. ?			M. 1771, Rockingham, VA</a:t>
            </a:r>
          </a:p>
          <a:p>
            <a:pPr marL="342900" indent="-342900"/>
            <a:endParaRPr lang="en-US" sz="1100" b="1" dirty="0" smtClean="0"/>
          </a:p>
          <a:p>
            <a:pPr marL="342900" indent="-342900"/>
            <a:r>
              <a:rPr lang="en-US" sz="1100" b="1" dirty="0" smtClean="0"/>
              <a:t>1. Michael Yankee		b. 1775 – d. 1835		b. &amp;d.  Pendleton WV	</a:t>
            </a:r>
          </a:p>
          <a:p>
            <a:pPr marL="342900" indent="-342900"/>
            <a:r>
              <a:rPr lang="en-US" sz="1100" b="1" dirty="0" smtClean="0"/>
              <a:t>+ </a:t>
            </a:r>
            <a:r>
              <a:rPr lang="en-US" sz="1100" b="1" dirty="0" err="1" smtClean="0"/>
              <a:t>Magdeline</a:t>
            </a:r>
            <a:r>
              <a:rPr lang="en-US" sz="1100" b="1" dirty="0" smtClean="0"/>
              <a:t> </a:t>
            </a:r>
            <a:r>
              <a:rPr lang="en-US" sz="1100" b="1" dirty="0" err="1" smtClean="0"/>
              <a:t>Hottinger</a:t>
            </a:r>
            <a:r>
              <a:rPr lang="en-US" sz="1100" b="1" dirty="0" smtClean="0"/>
              <a:t>		b. 1777 – d. 1853		b. &amp; d. Rockingham, VA</a:t>
            </a:r>
          </a:p>
          <a:p>
            <a:pPr marL="342900" indent="-342900"/>
            <a:r>
              <a:rPr lang="en-US" sz="1100" b="1" dirty="0" smtClean="0"/>
              <a:t>	2. </a:t>
            </a:r>
            <a:r>
              <a:rPr lang="en-US" sz="1100" b="1" dirty="0" err="1" smtClean="0"/>
              <a:t>Asenith</a:t>
            </a:r>
            <a:r>
              <a:rPr lang="en-US" sz="1100" b="1" dirty="0" smtClean="0"/>
              <a:t> </a:t>
            </a:r>
            <a:r>
              <a:rPr lang="en-US" sz="1100" b="1" dirty="0" err="1" smtClean="0"/>
              <a:t>Yankie</a:t>
            </a:r>
            <a:r>
              <a:rPr lang="en-US" sz="1100" b="1" dirty="0" smtClean="0"/>
              <a:t>		b. 1821 - d.1902		b. Rockingham, VA,</a:t>
            </a:r>
          </a:p>
          <a:p>
            <a:pPr marL="342900" indent="-342900"/>
            <a:r>
              <a:rPr lang="en-US" sz="1100" b="1" dirty="0" smtClean="0"/>
              <a:t>   	 + John Harter			b. 1822-d. 1905			b. VA</a:t>
            </a:r>
          </a:p>
          <a:p>
            <a:pPr marL="342900" indent="-342900"/>
            <a:r>
              <a:rPr lang="en-US" sz="1100" dirty="0" smtClean="0"/>
              <a:t>	 	3. William Harter		b.  1841- d. ?			b. VA</a:t>
            </a:r>
          </a:p>
          <a:p>
            <a:pPr marL="342900" indent="-342900"/>
            <a:r>
              <a:rPr lang="en-US" sz="1100" dirty="0" smtClean="0"/>
              <a:t>     		3.  </a:t>
            </a:r>
            <a:r>
              <a:rPr lang="en-US" sz="1100" b="1" dirty="0" smtClean="0"/>
              <a:t>Jemima Elizabeth Harter</a:t>
            </a:r>
            <a:r>
              <a:rPr lang="en-US" sz="1100" dirty="0" smtClean="0"/>
              <a:t>		</a:t>
            </a:r>
            <a:r>
              <a:rPr lang="en-US" sz="1100" b="1" dirty="0" smtClean="0"/>
              <a:t>b.  1844- d.  1901		b. Hardy County WV; m. 1863 </a:t>
            </a:r>
            <a:r>
              <a:rPr lang="en-US" sz="1100" dirty="0" smtClean="0"/>
              <a:t>							</a:t>
            </a:r>
            <a:r>
              <a:rPr lang="en-US" sz="1100" dirty="0" err="1" smtClean="0"/>
              <a:t>Clark,OH</a:t>
            </a:r>
            <a:endParaRPr lang="en-US" sz="1100" dirty="0" smtClean="0"/>
          </a:p>
          <a:p>
            <a:pPr marL="342900" indent="-342900"/>
            <a:r>
              <a:rPr lang="en-US" sz="1100" dirty="0" smtClean="0"/>
              <a:t>		3.  </a:t>
            </a:r>
            <a:r>
              <a:rPr lang="en-US" sz="1100" dirty="0" err="1" smtClean="0"/>
              <a:t>Delila</a:t>
            </a:r>
            <a:r>
              <a:rPr lang="en-US" sz="1100" dirty="0" smtClean="0"/>
              <a:t> C Harter		b.  1845- d.  ?			b. VA</a:t>
            </a:r>
          </a:p>
          <a:p>
            <a:pPr marL="342900" indent="-342900"/>
            <a:r>
              <a:rPr lang="en-US" sz="1100" dirty="0" smtClean="0"/>
              <a:t>		3.  Sarah Ann Harter		b.  1848- d.  1901		b. VA</a:t>
            </a:r>
          </a:p>
          <a:p>
            <a:pPr marL="342900" indent="-342900"/>
            <a:r>
              <a:rPr lang="en-US" sz="1100" dirty="0" smtClean="0"/>
              <a:t>	     	     + Isaac </a:t>
            </a:r>
            <a:r>
              <a:rPr lang="en-US" sz="1100" dirty="0" err="1" smtClean="0"/>
              <a:t>Overholser</a:t>
            </a:r>
            <a:r>
              <a:rPr lang="en-US" sz="1100" dirty="0" smtClean="0"/>
              <a:t>		b.  1846- d.1896		b. OH</a:t>
            </a:r>
          </a:p>
          <a:p>
            <a:pPr marL="342900" indent="-342900"/>
            <a:r>
              <a:rPr lang="en-US" sz="1100" dirty="0" smtClean="0"/>
              <a:t>		3.  Americas Simeon Harter		b. 1851-1934			b. VA</a:t>
            </a:r>
          </a:p>
          <a:p>
            <a:pPr marL="342900" indent="-342900"/>
            <a:r>
              <a:rPr lang="en-US" sz="1100" dirty="0" smtClean="0"/>
              <a:t>		+ Mary </a:t>
            </a:r>
            <a:r>
              <a:rPr lang="en-US" sz="1100" dirty="0" err="1" smtClean="0"/>
              <a:t>Jarnagin</a:t>
            </a:r>
            <a:r>
              <a:rPr lang="en-US" sz="1100" dirty="0" smtClean="0"/>
              <a:t>			b. 1849-d.1918			b. Highland, OH</a:t>
            </a:r>
          </a:p>
          <a:p>
            <a:pPr marL="342900" indent="-342900"/>
            <a:r>
              <a:rPr lang="en-US" sz="1100" dirty="0" smtClean="0"/>
              <a:t>		3. James H. Harter		b.  1853- d.  ?			b. VA</a:t>
            </a:r>
          </a:p>
          <a:p>
            <a:pPr marL="342900" indent="-342900"/>
            <a:r>
              <a:rPr lang="en-US" sz="1100" dirty="0" smtClean="0"/>
              <a:t>		3.  Noah C. Harter		b.  1857- d.  ?			b. VA</a:t>
            </a:r>
          </a:p>
          <a:p>
            <a:pPr marL="342900" indent="-342900"/>
            <a:r>
              <a:rPr lang="en-US" sz="1100" dirty="0" smtClean="0"/>
              <a:t>		3.  </a:t>
            </a:r>
            <a:r>
              <a:rPr lang="en-US" sz="1100" dirty="0" err="1" smtClean="0"/>
              <a:t>Elsworth</a:t>
            </a:r>
            <a:r>
              <a:rPr lang="en-US" sz="1100" dirty="0" smtClean="0"/>
              <a:t> E. Harter		b.  1864- d. ?			b. OH</a:t>
            </a:r>
          </a:p>
          <a:p>
            <a:pPr marL="800100" lvl="1" indent="-342900"/>
            <a:r>
              <a:rPr lang="en-US" sz="1100" dirty="0" smtClean="0"/>
              <a:t>			</a:t>
            </a:r>
          </a:p>
          <a:p>
            <a:pPr marL="342900" indent="-342900"/>
            <a:r>
              <a:rPr lang="en-US" sz="1100" dirty="0" smtClean="0"/>
              <a:t>					</a:t>
            </a:r>
          </a:p>
          <a:p>
            <a:pPr marL="342900" indent="-342900"/>
            <a:r>
              <a:rPr lang="en-US" sz="1100" dirty="0" smtClean="0"/>
              <a:t> </a:t>
            </a:r>
            <a:endParaRPr lang="en-US" sz="11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2.findagrave.com/photos250/photos/2015/65/33373819_1425737242.jpg"/>
          <p:cNvPicPr>
            <a:picLocks noChangeAspect="1" noChangeArrowheads="1"/>
          </p:cNvPicPr>
          <p:nvPr/>
        </p:nvPicPr>
        <p:blipFill>
          <a:blip r:embed="rId3" cstate="print"/>
          <a:srcRect/>
          <a:stretch>
            <a:fillRect/>
          </a:stretch>
        </p:blipFill>
        <p:spPr bwMode="auto">
          <a:xfrm>
            <a:off x="762000" y="1752600"/>
            <a:ext cx="2381250" cy="3362326"/>
          </a:xfrm>
          <a:prstGeom prst="rect">
            <a:avLst/>
          </a:prstGeom>
          <a:noFill/>
        </p:spPr>
      </p:pic>
      <p:sp>
        <p:nvSpPr>
          <p:cNvPr id="4" name="Title 3"/>
          <p:cNvSpPr>
            <a:spLocks noGrp="1"/>
          </p:cNvSpPr>
          <p:nvPr>
            <p:ph type="title"/>
          </p:nvPr>
        </p:nvSpPr>
        <p:spPr/>
        <p:txBody>
          <a:bodyPr>
            <a:normAutofit fontScale="90000"/>
          </a:bodyPr>
          <a:lstStyle/>
          <a:p>
            <a:r>
              <a:rPr lang="en-US" sz="3600" dirty="0" smtClean="0">
                <a:solidFill>
                  <a:srgbClr val="FF0000"/>
                </a:solidFill>
              </a:rPr>
              <a:t>Catharine </a:t>
            </a:r>
            <a:r>
              <a:rPr lang="en-US" sz="3600" dirty="0" err="1" smtClean="0">
                <a:solidFill>
                  <a:srgbClr val="FF0000"/>
                </a:solidFill>
              </a:rPr>
              <a:t>Zirkle</a:t>
            </a:r>
            <a:r>
              <a:rPr lang="en-US" sz="3600" dirty="0" smtClean="0"/>
              <a:t/>
            </a:r>
            <a:br>
              <a:rPr lang="en-US" sz="3600" dirty="0" smtClean="0"/>
            </a:br>
            <a:r>
              <a:rPr lang="en-US" sz="3600" dirty="0" smtClean="0"/>
              <a:t>- </a:t>
            </a:r>
            <a:r>
              <a:rPr lang="en-US" sz="2700" dirty="0" smtClean="0"/>
              <a:t>not our Catherine Z</a:t>
            </a:r>
            <a:endParaRPr lang="en-US" sz="2700" dirty="0"/>
          </a:p>
        </p:txBody>
      </p:sp>
      <p:sp>
        <p:nvSpPr>
          <p:cNvPr id="5" name="TextBox 4"/>
          <p:cNvSpPr txBox="1"/>
          <p:nvPr/>
        </p:nvSpPr>
        <p:spPr>
          <a:xfrm>
            <a:off x="3810000" y="1676400"/>
            <a:ext cx="4724400" cy="4093428"/>
          </a:xfrm>
          <a:prstGeom prst="rect">
            <a:avLst/>
          </a:prstGeom>
          <a:noFill/>
        </p:spPr>
        <p:txBody>
          <a:bodyPr wrap="square" rtlCol="0">
            <a:spAutoFit/>
          </a:bodyPr>
          <a:lstStyle/>
          <a:p>
            <a:r>
              <a:rPr lang="en-US" sz="1000" dirty="0" smtClean="0"/>
              <a:t>Birth: Jul. 12, 1747 	Shenandoah </a:t>
            </a:r>
            <a:r>
              <a:rPr lang="en-US" sz="1000" dirty="0" err="1" smtClean="0"/>
              <a:t>County,Virginia</a:t>
            </a:r>
            <a:r>
              <a:rPr lang="en-US" sz="1000" dirty="0" smtClean="0"/>
              <a:t>, </a:t>
            </a:r>
          </a:p>
          <a:p>
            <a:r>
              <a:rPr lang="en-US" sz="1000" dirty="0" smtClean="0"/>
              <a:t>Death: Nov. 16, 1830	Forestville Shenandoah County Virginia,</a:t>
            </a:r>
          </a:p>
          <a:p>
            <a:r>
              <a:rPr lang="en-US" sz="1000" dirty="0" smtClean="0"/>
              <a:t>Catherine </a:t>
            </a:r>
            <a:r>
              <a:rPr lang="en-US" sz="1000" dirty="0" err="1" smtClean="0"/>
              <a:t>Sehler</a:t>
            </a:r>
            <a:r>
              <a:rPr lang="en-US" sz="1000" dirty="0" smtClean="0"/>
              <a:t> wife of Michael </a:t>
            </a:r>
            <a:r>
              <a:rPr lang="en-US" sz="1000" dirty="0" err="1" smtClean="0"/>
              <a:t>Zirkle</a:t>
            </a:r>
            <a:r>
              <a:rPr lang="en-US" sz="1000" dirty="0" smtClean="0"/>
              <a:t/>
            </a:r>
            <a:br>
              <a:rPr lang="en-US" sz="1000" dirty="0" smtClean="0"/>
            </a:br>
            <a:r>
              <a:rPr lang="en-US" sz="1000" dirty="0" smtClean="0"/>
              <a:t/>
            </a:r>
            <a:br>
              <a:rPr lang="en-US" sz="1000" dirty="0" smtClean="0"/>
            </a:br>
            <a:r>
              <a:rPr lang="en-US" sz="1000" dirty="0" smtClean="0"/>
              <a:t>Family links: </a:t>
            </a:r>
            <a:br>
              <a:rPr lang="en-US" sz="1000" dirty="0" smtClean="0"/>
            </a:br>
            <a:r>
              <a:rPr lang="en-US" sz="1000" dirty="0" smtClean="0"/>
              <a:t> Spouse:   </a:t>
            </a:r>
            <a:r>
              <a:rPr lang="en-US" sz="1000" dirty="0" smtClean="0">
                <a:hlinkClick r:id="rId4"/>
              </a:rPr>
              <a:t>Michael </a:t>
            </a:r>
            <a:r>
              <a:rPr lang="en-US" sz="1000" dirty="0" err="1" smtClean="0">
                <a:hlinkClick r:id="rId4"/>
              </a:rPr>
              <a:t>Zirkle</a:t>
            </a:r>
            <a:r>
              <a:rPr lang="en-US" sz="1000" dirty="0" smtClean="0">
                <a:hlinkClick r:id="rId4"/>
              </a:rPr>
              <a:t> (1735 - 1811)</a:t>
            </a:r>
            <a:r>
              <a:rPr lang="en-US" sz="1000" dirty="0" smtClean="0"/>
              <a:t/>
            </a:r>
            <a:br>
              <a:rPr lang="en-US" sz="1000" dirty="0" smtClean="0"/>
            </a:br>
            <a:r>
              <a:rPr lang="en-US" sz="1000" dirty="0" smtClean="0"/>
              <a:t>  Children:</a:t>
            </a:r>
            <a:br>
              <a:rPr lang="en-US" sz="1000" dirty="0" smtClean="0"/>
            </a:br>
            <a:r>
              <a:rPr lang="en-US" sz="1000" dirty="0" smtClean="0"/>
              <a:t>  </a:t>
            </a:r>
            <a:r>
              <a:rPr lang="en-US" sz="1000" dirty="0" smtClean="0">
                <a:hlinkClick r:id="rId5"/>
              </a:rPr>
              <a:t>Catharine </a:t>
            </a:r>
            <a:r>
              <a:rPr lang="en-US" sz="1000" i="1" dirty="0" err="1" smtClean="0">
                <a:hlinkClick r:id="rId5"/>
              </a:rPr>
              <a:t>Zirkle</a:t>
            </a:r>
            <a:r>
              <a:rPr lang="en-US" sz="1000" dirty="0" smtClean="0">
                <a:hlinkClick r:id="rId5"/>
              </a:rPr>
              <a:t> Roush (1763 - 1845)</a:t>
            </a:r>
            <a:r>
              <a:rPr lang="en-US" sz="1000" dirty="0" smtClean="0"/>
              <a:t>*</a:t>
            </a:r>
            <a:br>
              <a:rPr lang="en-US" sz="1000" dirty="0" smtClean="0"/>
            </a:br>
            <a:r>
              <a:rPr lang="en-US" sz="1000" dirty="0" smtClean="0"/>
              <a:t>  </a:t>
            </a:r>
            <a:r>
              <a:rPr lang="en-US" sz="1000" dirty="0" smtClean="0">
                <a:hlinkClick r:id="rId6"/>
              </a:rPr>
              <a:t>Magdalena </a:t>
            </a:r>
            <a:r>
              <a:rPr lang="en-US" sz="1000" i="1" dirty="0" err="1" smtClean="0">
                <a:hlinkClick r:id="rId6"/>
              </a:rPr>
              <a:t>Zirkle</a:t>
            </a:r>
            <a:r>
              <a:rPr lang="en-US" sz="1000" dirty="0" smtClean="0">
                <a:hlinkClick r:id="rId6"/>
              </a:rPr>
              <a:t> </a:t>
            </a:r>
            <a:r>
              <a:rPr lang="en-US" sz="1000" dirty="0" err="1" smtClean="0">
                <a:hlinkClick r:id="rId6"/>
              </a:rPr>
              <a:t>Keplinger</a:t>
            </a:r>
            <a:r>
              <a:rPr lang="en-US" sz="1000" dirty="0" smtClean="0">
                <a:hlinkClick r:id="rId6"/>
              </a:rPr>
              <a:t> (1764 - 1860)</a:t>
            </a:r>
            <a:r>
              <a:rPr lang="en-US" sz="1000" dirty="0" smtClean="0"/>
              <a:t>*</a:t>
            </a:r>
            <a:br>
              <a:rPr lang="en-US" sz="1000" dirty="0" smtClean="0"/>
            </a:br>
            <a:r>
              <a:rPr lang="en-US" sz="1000" dirty="0" smtClean="0"/>
              <a:t>  </a:t>
            </a:r>
            <a:r>
              <a:rPr lang="en-US" sz="1000" dirty="0" smtClean="0">
                <a:hlinkClick r:id="rId7"/>
              </a:rPr>
              <a:t>John </a:t>
            </a:r>
            <a:r>
              <a:rPr lang="en-US" sz="1000" dirty="0" err="1" smtClean="0">
                <a:hlinkClick r:id="rId7"/>
              </a:rPr>
              <a:t>Zirkle</a:t>
            </a:r>
            <a:r>
              <a:rPr lang="en-US" sz="1000" dirty="0" smtClean="0">
                <a:hlinkClick r:id="rId7"/>
              </a:rPr>
              <a:t> (1766 - 1790)</a:t>
            </a:r>
            <a:r>
              <a:rPr lang="en-US" sz="1000" dirty="0" smtClean="0"/>
              <a:t>*</a:t>
            </a:r>
            <a:br>
              <a:rPr lang="en-US" sz="1000" dirty="0" smtClean="0"/>
            </a:br>
            <a:r>
              <a:rPr lang="en-US" sz="1000" dirty="0" smtClean="0"/>
              <a:t>  </a:t>
            </a:r>
            <a:r>
              <a:rPr lang="en-US" sz="1000" dirty="0" smtClean="0">
                <a:hlinkClick r:id="rId8"/>
              </a:rPr>
              <a:t>Elizabeth </a:t>
            </a:r>
            <a:r>
              <a:rPr lang="en-US" sz="1000" i="1" dirty="0" err="1" smtClean="0">
                <a:hlinkClick r:id="rId8"/>
              </a:rPr>
              <a:t>Zirkle</a:t>
            </a:r>
            <a:r>
              <a:rPr lang="en-US" sz="1000" dirty="0" smtClean="0">
                <a:hlinkClick r:id="rId8"/>
              </a:rPr>
              <a:t> </a:t>
            </a:r>
            <a:r>
              <a:rPr lang="en-US" sz="1000" dirty="0" err="1" smtClean="0">
                <a:hlinkClick r:id="rId8"/>
              </a:rPr>
              <a:t>Nease</a:t>
            </a:r>
            <a:r>
              <a:rPr lang="en-US" sz="1000" dirty="0" smtClean="0">
                <a:hlinkClick r:id="rId8"/>
              </a:rPr>
              <a:t> (1767 - 1859)</a:t>
            </a:r>
            <a:r>
              <a:rPr lang="en-US" sz="1000" dirty="0" smtClean="0"/>
              <a:t>*</a:t>
            </a:r>
            <a:br>
              <a:rPr lang="en-US" sz="1000" dirty="0" smtClean="0"/>
            </a:br>
            <a:r>
              <a:rPr lang="en-US" sz="1000" dirty="0" smtClean="0"/>
              <a:t>  </a:t>
            </a:r>
            <a:r>
              <a:rPr lang="en-US" sz="1000" dirty="0" smtClean="0">
                <a:hlinkClick r:id="rId9"/>
              </a:rPr>
              <a:t>Anna Mary </a:t>
            </a:r>
            <a:r>
              <a:rPr lang="en-US" sz="1000" i="1" dirty="0" err="1" smtClean="0">
                <a:hlinkClick r:id="rId9"/>
              </a:rPr>
              <a:t>Zerckel</a:t>
            </a:r>
            <a:r>
              <a:rPr lang="en-US" sz="1000" dirty="0" smtClean="0">
                <a:hlinkClick r:id="rId9"/>
              </a:rPr>
              <a:t> </a:t>
            </a:r>
            <a:r>
              <a:rPr lang="en-US" sz="1000" dirty="0" err="1" smtClean="0">
                <a:hlinkClick r:id="rId9"/>
              </a:rPr>
              <a:t>Nease</a:t>
            </a:r>
            <a:r>
              <a:rPr lang="en-US" sz="1000" dirty="0" smtClean="0">
                <a:hlinkClick r:id="rId9"/>
              </a:rPr>
              <a:t> (1770 - 1825)</a:t>
            </a:r>
            <a:r>
              <a:rPr lang="en-US" sz="1000" dirty="0" smtClean="0"/>
              <a:t>*</a:t>
            </a:r>
            <a:br>
              <a:rPr lang="en-US" sz="1000" dirty="0" smtClean="0"/>
            </a:br>
            <a:r>
              <a:rPr lang="en-US" sz="1000" dirty="0" smtClean="0"/>
              <a:t>  </a:t>
            </a:r>
            <a:r>
              <a:rPr lang="en-US" sz="1000" dirty="0" smtClean="0">
                <a:hlinkClick r:id="rId10"/>
              </a:rPr>
              <a:t>George </a:t>
            </a:r>
            <a:r>
              <a:rPr lang="en-US" sz="1000" dirty="0" err="1" smtClean="0">
                <a:hlinkClick r:id="rId10"/>
              </a:rPr>
              <a:t>Zerkel</a:t>
            </a:r>
            <a:r>
              <a:rPr lang="en-US" sz="1000" dirty="0" smtClean="0">
                <a:hlinkClick r:id="rId10"/>
              </a:rPr>
              <a:t> (1774 - 1848)</a:t>
            </a:r>
            <a:r>
              <a:rPr lang="en-US" sz="1000" dirty="0" smtClean="0"/>
              <a:t>*</a:t>
            </a:r>
            <a:br>
              <a:rPr lang="en-US" sz="1000" dirty="0" smtClean="0"/>
            </a:br>
            <a:r>
              <a:rPr lang="en-US" sz="1000" dirty="0" smtClean="0"/>
              <a:t>  </a:t>
            </a:r>
            <a:r>
              <a:rPr lang="en-US" sz="1000" dirty="0" smtClean="0">
                <a:hlinkClick r:id="rId11"/>
              </a:rPr>
              <a:t>Lewis </a:t>
            </a:r>
            <a:r>
              <a:rPr lang="en-US" sz="1000" dirty="0" err="1" smtClean="0">
                <a:hlinkClick r:id="rId11"/>
              </a:rPr>
              <a:t>Zerckel</a:t>
            </a:r>
            <a:r>
              <a:rPr lang="en-US" sz="1000" dirty="0" smtClean="0">
                <a:hlinkClick r:id="rId11"/>
              </a:rPr>
              <a:t> (1776 - 1856)</a:t>
            </a:r>
            <a:r>
              <a:rPr lang="en-US" sz="1000" dirty="0" smtClean="0"/>
              <a:t>*</a:t>
            </a:r>
            <a:br>
              <a:rPr lang="en-US" sz="1000" dirty="0" smtClean="0"/>
            </a:br>
            <a:r>
              <a:rPr lang="en-US" sz="1000" dirty="0" smtClean="0"/>
              <a:t>  </a:t>
            </a:r>
            <a:r>
              <a:rPr lang="en-US" sz="1000" dirty="0" smtClean="0">
                <a:hlinkClick r:id="rId12"/>
              </a:rPr>
              <a:t>Henry </a:t>
            </a:r>
            <a:r>
              <a:rPr lang="en-US" sz="1000" dirty="0" err="1" smtClean="0">
                <a:hlinkClick r:id="rId12"/>
              </a:rPr>
              <a:t>Zerkel</a:t>
            </a:r>
            <a:r>
              <a:rPr lang="en-US" sz="1000" dirty="0" smtClean="0">
                <a:hlinkClick r:id="rId12"/>
              </a:rPr>
              <a:t> (1778 - 1863)</a:t>
            </a:r>
            <a:r>
              <a:rPr lang="en-US" sz="1000" dirty="0" smtClean="0"/>
              <a:t>*</a:t>
            </a:r>
            <a:br>
              <a:rPr lang="en-US" sz="1000" dirty="0" smtClean="0"/>
            </a:br>
            <a:r>
              <a:rPr lang="en-US" sz="1000" dirty="0" smtClean="0"/>
              <a:t>  </a:t>
            </a:r>
            <a:r>
              <a:rPr lang="en-US" sz="1000" dirty="0" smtClean="0">
                <a:hlinkClick r:id="rId13"/>
              </a:rPr>
              <a:t>Abraham </a:t>
            </a:r>
            <a:r>
              <a:rPr lang="en-US" sz="1000" dirty="0" err="1" smtClean="0">
                <a:hlinkClick r:id="rId13"/>
              </a:rPr>
              <a:t>Zerkel</a:t>
            </a:r>
            <a:r>
              <a:rPr lang="en-US" sz="1000" dirty="0" smtClean="0">
                <a:hlinkClick r:id="rId13"/>
              </a:rPr>
              <a:t> (1780 - 1861)</a:t>
            </a:r>
            <a:r>
              <a:rPr lang="en-US" sz="1000" dirty="0" smtClean="0"/>
              <a:t>*</a:t>
            </a:r>
            <a:br>
              <a:rPr lang="en-US" sz="1000" dirty="0" smtClean="0"/>
            </a:br>
            <a:r>
              <a:rPr lang="en-US" sz="1000" dirty="0" smtClean="0"/>
              <a:t>  </a:t>
            </a:r>
            <a:r>
              <a:rPr lang="en-US" sz="1000" dirty="0" smtClean="0">
                <a:hlinkClick r:id="rId14"/>
              </a:rPr>
              <a:t>Jacob </a:t>
            </a:r>
            <a:r>
              <a:rPr lang="en-US" sz="1000" dirty="0" err="1" smtClean="0">
                <a:hlinkClick r:id="rId14"/>
              </a:rPr>
              <a:t>Zerkel</a:t>
            </a:r>
            <a:r>
              <a:rPr lang="en-US" sz="1000" dirty="0" smtClean="0">
                <a:hlinkClick r:id="rId14"/>
              </a:rPr>
              <a:t> (1782 - 1863)</a:t>
            </a:r>
            <a:r>
              <a:rPr lang="en-US" sz="1000" dirty="0" smtClean="0"/>
              <a:t>*</a:t>
            </a:r>
            <a:br>
              <a:rPr lang="en-US" sz="1000" dirty="0" smtClean="0"/>
            </a:br>
            <a:r>
              <a:rPr lang="en-US" sz="1000" dirty="0" smtClean="0"/>
              <a:t>  </a:t>
            </a:r>
            <a:r>
              <a:rPr lang="en-US" sz="1000" dirty="0" smtClean="0">
                <a:hlinkClick r:id="rId15"/>
              </a:rPr>
              <a:t>Jonathan </a:t>
            </a:r>
            <a:r>
              <a:rPr lang="en-US" sz="1000" dirty="0" err="1" smtClean="0">
                <a:hlinkClick r:id="rId15"/>
              </a:rPr>
              <a:t>Zirkle</a:t>
            </a:r>
            <a:r>
              <a:rPr lang="en-US" sz="1000" dirty="0" smtClean="0">
                <a:hlinkClick r:id="rId15"/>
              </a:rPr>
              <a:t> (1789 - 1855)</a:t>
            </a:r>
            <a:r>
              <a:rPr lang="en-US" sz="1000" dirty="0" smtClean="0"/>
              <a:t>*</a:t>
            </a:r>
            <a:br>
              <a:rPr lang="en-US" sz="1000" dirty="0" smtClean="0"/>
            </a:br>
            <a:r>
              <a:rPr lang="en-US" sz="1000" dirty="0" smtClean="0"/>
              <a:t> </a:t>
            </a:r>
            <a:br>
              <a:rPr lang="en-US" sz="1000" dirty="0" smtClean="0"/>
            </a:br>
            <a:r>
              <a:rPr lang="en-US" sz="1000" dirty="0" smtClean="0"/>
              <a:t>*</a:t>
            </a:r>
            <a:r>
              <a:rPr lang="en-US" sz="1000" u="sng" dirty="0" smtClean="0"/>
              <a:t>Calculated relationship</a:t>
            </a:r>
            <a:r>
              <a:rPr lang="en-US" sz="1000" dirty="0" smtClean="0"/>
              <a:t/>
            </a:r>
            <a:br>
              <a:rPr lang="en-US" sz="1000" dirty="0" smtClean="0"/>
            </a:br>
            <a:r>
              <a:rPr lang="en-US" sz="1000" dirty="0" smtClean="0"/>
              <a:t> Burial:</a:t>
            </a:r>
            <a:br>
              <a:rPr lang="en-US" sz="1000" dirty="0" smtClean="0"/>
            </a:br>
            <a:r>
              <a:rPr lang="en-US" sz="1000" dirty="0" err="1" smtClean="0">
                <a:hlinkClick r:id="rId16"/>
              </a:rPr>
              <a:t>Zirkle</a:t>
            </a:r>
            <a:r>
              <a:rPr lang="en-US" sz="1000" dirty="0" smtClean="0">
                <a:hlinkClick r:id="rId16"/>
              </a:rPr>
              <a:t> Cemetery</a:t>
            </a:r>
            <a:r>
              <a:rPr lang="en-US" sz="1000" dirty="0" smtClean="0"/>
              <a:t> </a:t>
            </a:r>
            <a:br>
              <a:rPr lang="en-US" sz="1000" dirty="0" smtClean="0"/>
            </a:br>
            <a:r>
              <a:rPr lang="en-US" sz="1000" dirty="0" smtClean="0"/>
              <a:t>New Market</a:t>
            </a:r>
            <a:br>
              <a:rPr lang="en-US" sz="1000" dirty="0" smtClean="0"/>
            </a:br>
            <a:r>
              <a:rPr lang="en-US" sz="1000" dirty="0" smtClean="0"/>
              <a:t>Shenandoah County</a:t>
            </a:r>
            <a:br>
              <a:rPr lang="en-US" sz="1000" dirty="0" smtClean="0"/>
            </a:br>
            <a:r>
              <a:rPr lang="en-US" sz="1000" dirty="0" smtClean="0"/>
              <a:t>Virginia, USA</a:t>
            </a:r>
            <a:endParaRPr lang="en-US" sz="1000" dirty="0"/>
          </a:p>
        </p:txBody>
      </p:sp>
      <p:sp>
        <p:nvSpPr>
          <p:cNvPr id="6" name="TextBox 5"/>
          <p:cNvSpPr txBox="1"/>
          <p:nvPr/>
        </p:nvSpPr>
        <p:spPr>
          <a:xfrm>
            <a:off x="685800" y="6248400"/>
            <a:ext cx="8130752" cy="261610"/>
          </a:xfrm>
          <a:prstGeom prst="rect">
            <a:avLst/>
          </a:prstGeom>
          <a:noFill/>
        </p:spPr>
        <p:txBody>
          <a:bodyPr wrap="none" rtlCol="0">
            <a:spAutoFit/>
          </a:bodyPr>
          <a:lstStyle/>
          <a:p>
            <a:r>
              <a:rPr lang="en-US" sz="1100" dirty="0" smtClean="0"/>
              <a:t>http://www.findagrave.com/cgi-bin/fg.cgi?page=gr&amp;GSln=ZI&amp;GSpartial=1&amp;GSbyrel=all&amp;GSst=48&amp;GScntry=4&amp;GSsr=1641&amp;GRid=33373819</a:t>
            </a:r>
            <a:endParaRPr lang="en-US" sz="11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200400" cy="1143000"/>
          </a:xfrm>
        </p:spPr>
        <p:txBody>
          <a:bodyPr>
            <a:normAutofit fontScale="90000"/>
          </a:bodyPr>
          <a:lstStyle/>
          <a:p>
            <a:r>
              <a:rPr lang="en-US" sz="2800" dirty="0" smtClean="0"/>
              <a:t>Conrad </a:t>
            </a:r>
            <a:r>
              <a:rPr lang="en-US" sz="2800" dirty="0" err="1" smtClean="0"/>
              <a:t>Hottinger’s</a:t>
            </a:r>
            <a:r>
              <a:rPr lang="en-US" sz="2800" dirty="0" smtClean="0"/>
              <a:t> Tax</a:t>
            </a:r>
            <a:br>
              <a:rPr lang="en-US" sz="2800" dirty="0" smtClean="0"/>
            </a:br>
            <a:r>
              <a:rPr lang="en-US" sz="2800" dirty="0" smtClean="0"/>
              <a:t>1792</a:t>
            </a:r>
            <a:br>
              <a:rPr lang="en-US" sz="2800" dirty="0" smtClean="0"/>
            </a:br>
            <a:r>
              <a:rPr lang="en-US" sz="2800" dirty="0" smtClean="0"/>
              <a:t>3 Horses</a:t>
            </a:r>
            <a:endParaRPr lang="en-US" sz="2800" dirty="0"/>
          </a:p>
        </p:txBody>
      </p:sp>
      <p:pic>
        <p:nvPicPr>
          <p:cNvPr id="11266" name="Picture 2" descr="Conrad_Hottinger_1790-1800_Virginia_Tax_List_Censuses"/>
          <p:cNvPicPr>
            <a:picLocks noChangeAspect="1" noChangeArrowheads="1"/>
          </p:cNvPicPr>
          <p:nvPr/>
        </p:nvPicPr>
        <p:blipFill>
          <a:blip r:embed="rId3" cstate="print"/>
          <a:srcRect/>
          <a:stretch>
            <a:fillRect/>
          </a:stretch>
        </p:blipFill>
        <p:spPr bwMode="auto">
          <a:xfrm>
            <a:off x="4648200" y="609600"/>
            <a:ext cx="2924175" cy="4762500"/>
          </a:xfrm>
          <a:prstGeom prst="rect">
            <a:avLst/>
          </a:prstGeom>
          <a:noFill/>
        </p:spPr>
      </p:pic>
      <p:sp>
        <p:nvSpPr>
          <p:cNvPr id="4" name="TextBox 3"/>
          <p:cNvSpPr txBox="1"/>
          <p:nvPr/>
        </p:nvSpPr>
        <p:spPr>
          <a:xfrm>
            <a:off x="228600" y="1828800"/>
            <a:ext cx="3810000" cy="923330"/>
          </a:xfrm>
          <a:prstGeom prst="rect">
            <a:avLst/>
          </a:prstGeom>
          <a:noFill/>
        </p:spPr>
        <p:txBody>
          <a:bodyPr wrap="square" rtlCol="0">
            <a:spAutoFit/>
          </a:bodyPr>
          <a:lstStyle/>
          <a:p>
            <a:r>
              <a:rPr lang="en-US" dirty="0" err="1" smtClean="0"/>
              <a:t>Johnann</a:t>
            </a:r>
            <a:r>
              <a:rPr lang="en-US" dirty="0" smtClean="0"/>
              <a:t> Conrad </a:t>
            </a:r>
            <a:r>
              <a:rPr lang="en-US" dirty="0" err="1" smtClean="0"/>
              <a:t>Honinger</a:t>
            </a:r>
            <a:endParaRPr lang="en-US" dirty="0" smtClean="0"/>
          </a:p>
          <a:p>
            <a:r>
              <a:rPr lang="en-US" dirty="0" smtClean="0"/>
              <a:t>b. 1741 in Rockingham, Virginia,  </a:t>
            </a:r>
          </a:p>
          <a:p>
            <a:r>
              <a:rPr lang="en-US" dirty="0" smtClean="0"/>
              <a:t>d. 19 Jun 1804 in Rockingham, Virginia</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447800"/>
            <a:ext cx="6629400" cy="2031325"/>
          </a:xfrm>
          <a:prstGeom prst="rect">
            <a:avLst/>
          </a:prstGeom>
          <a:noFill/>
        </p:spPr>
        <p:txBody>
          <a:bodyPr wrap="square" rtlCol="0">
            <a:spAutoFit/>
          </a:bodyPr>
          <a:lstStyle/>
          <a:p>
            <a:r>
              <a:rPr lang="en-US" sz="1400" dirty="0" smtClean="0"/>
              <a:t>…Although documentation has not yet been secured, family research has identified an immigrant, Andrew </a:t>
            </a:r>
            <a:r>
              <a:rPr lang="en-US" sz="1400" dirty="0" err="1" smtClean="0"/>
              <a:t>Jaencke</a:t>
            </a:r>
            <a:r>
              <a:rPr lang="en-US" sz="1400" dirty="0" smtClean="0"/>
              <a:t>, arriving on the </a:t>
            </a:r>
            <a:r>
              <a:rPr lang="en-US" sz="1400" dirty="0" smtClean="0">
                <a:hlinkClick r:id="rId3"/>
              </a:rPr>
              <a:t>Moravian ship, Irene</a:t>
            </a:r>
            <a:r>
              <a:rPr lang="en-US" sz="1400" dirty="0" smtClean="0"/>
              <a:t>, on June 22, 1750. He was a member of the Henry </a:t>
            </a:r>
            <a:r>
              <a:rPr lang="en-US" sz="1400" dirty="0" err="1" smtClean="0"/>
              <a:t>Jorde</a:t>
            </a:r>
            <a:r>
              <a:rPr lang="en-US" sz="1400" dirty="0" smtClean="0"/>
              <a:t> Colony of Moravian followers, entering at the port of New York with the intended destination of Bethlehem, Pennsylvania. Andrew </a:t>
            </a:r>
            <a:r>
              <a:rPr lang="en-US" sz="1400" dirty="0" err="1" smtClean="0"/>
              <a:t>Jaencke</a:t>
            </a:r>
            <a:r>
              <a:rPr lang="en-US" sz="1400" dirty="0" smtClean="0"/>
              <a:t> may have been the immigrant that started the </a:t>
            </a:r>
            <a:r>
              <a:rPr lang="en-US" sz="1400" dirty="0" err="1" smtClean="0"/>
              <a:t>Yankey</a:t>
            </a:r>
            <a:r>
              <a:rPr lang="en-US" sz="1400" dirty="0" smtClean="0"/>
              <a:t> family in America but this is yet to be proven. In 1783, Michael </a:t>
            </a:r>
            <a:r>
              <a:rPr lang="en-US" sz="1400" dirty="0" err="1" smtClean="0"/>
              <a:t>Yankey</a:t>
            </a:r>
            <a:r>
              <a:rPr lang="en-US" sz="1400" dirty="0" smtClean="0"/>
              <a:t> and his brothers, Jacob and Andrew, were "bound out until age 14" by Shenandoah County Circuit Court to local German families, </a:t>
            </a:r>
            <a:r>
              <a:rPr lang="en-US" sz="1400" dirty="0" err="1" smtClean="0"/>
              <a:t>Nease</a:t>
            </a:r>
            <a:r>
              <a:rPr lang="en-US" sz="1400" dirty="0" smtClean="0"/>
              <a:t>, Bird and </a:t>
            </a:r>
            <a:r>
              <a:rPr lang="en-US" sz="1400" dirty="0" err="1" smtClean="0"/>
              <a:t>Zerkle</a:t>
            </a:r>
            <a:r>
              <a:rPr lang="en-US" sz="1400" dirty="0" smtClean="0"/>
              <a:t> living near the Shenandoah and Rockingham County line. Michael and Magdalene </a:t>
            </a:r>
            <a:r>
              <a:rPr lang="en-US" sz="1400" dirty="0" err="1" smtClean="0"/>
              <a:t>Hottinger</a:t>
            </a:r>
            <a:r>
              <a:rPr lang="en-US" sz="1400" dirty="0" smtClean="0"/>
              <a:t> </a:t>
            </a:r>
            <a:r>
              <a:rPr lang="en-US" sz="1400" dirty="0" err="1" smtClean="0"/>
              <a:t>Yankey</a:t>
            </a:r>
            <a:r>
              <a:rPr lang="en-US" sz="1400" dirty="0" smtClean="0"/>
              <a:t> are the great-great-great-grandparents of the author.</a:t>
            </a:r>
            <a:endParaRPr lang="en-US" sz="1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600200"/>
            <a:ext cx="8610600" cy="4401205"/>
          </a:xfrm>
          <a:prstGeom prst="rect">
            <a:avLst/>
          </a:prstGeom>
          <a:noFill/>
        </p:spPr>
        <p:txBody>
          <a:bodyPr wrap="square" rtlCol="0">
            <a:spAutoFit/>
          </a:bodyPr>
          <a:lstStyle/>
          <a:p>
            <a:r>
              <a:rPr lang="en-US" sz="1000" dirty="0" smtClean="0"/>
              <a:t>Biography</a:t>
            </a:r>
          </a:p>
          <a:p>
            <a:r>
              <a:rPr lang="en-US" sz="1000" dirty="0" smtClean="0"/>
              <a:t>(From a letter to Fran </a:t>
            </a:r>
            <a:r>
              <a:rPr lang="en-US" sz="1000" dirty="0" err="1" smtClean="0"/>
              <a:t>Ganard</a:t>
            </a:r>
            <a:r>
              <a:rPr lang="en-US" sz="1000" dirty="0" smtClean="0"/>
              <a:t> from Gerald Wayne </a:t>
            </a:r>
            <a:r>
              <a:rPr lang="en-US" sz="1000" dirty="0" err="1" smtClean="0"/>
              <a:t>Yankie</a:t>
            </a:r>
            <a:r>
              <a:rPr lang="en-US" sz="1000" dirty="0" smtClean="0"/>
              <a:t>) October 2004. Some time ago we talked about the Andrew </a:t>
            </a:r>
            <a:r>
              <a:rPr lang="en-US" sz="1000" dirty="0" err="1" smtClean="0"/>
              <a:t>Jaencke</a:t>
            </a:r>
            <a:r>
              <a:rPr lang="en-US" sz="1000" dirty="0" smtClean="0"/>
              <a:t> that arrived in NY on the Moravian ship Irene, June 22, 1750. Many in our family suspect that this Andrew </a:t>
            </a:r>
            <a:r>
              <a:rPr lang="en-US" sz="1000" dirty="0" err="1" smtClean="0"/>
              <a:t>Jaencke</a:t>
            </a:r>
            <a:r>
              <a:rPr lang="en-US" sz="1000" dirty="0" smtClean="0"/>
              <a:t> is the beginning of the </a:t>
            </a:r>
            <a:r>
              <a:rPr lang="en-US" sz="1000" dirty="0" err="1" smtClean="0"/>
              <a:t>Yankey</a:t>
            </a:r>
            <a:r>
              <a:rPr lang="en-US" sz="1000" dirty="0" smtClean="0"/>
              <a:t> family in America but this has not been proven. There is no proven connection of Andrew </a:t>
            </a:r>
            <a:r>
              <a:rPr lang="en-US" sz="1000" dirty="0" err="1" smtClean="0"/>
              <a:t>Jaencke</a:t>
            </a:r>
            <a:r>
              <a:rPr lang="en-US" sz="1000" dirty="0" smtClean="0"/>
              <a:t> to the Michael </a:t>
            </a:r>
            <a:r>
              <a:rPr lang="en-US" sz="1000" dirty="0" err="1" smtClean="0"/>
              <a:t>Yankey</a:t>
            </a:r>
            <a:r>
              <a:rPr lang="en-US" sz="1000" dirty="0" smtClean="0"/>
              <a:t> (1st) from Rockingham Co. Virginia, more research in required. What we do know, Michael </a:t>
            </a:r>
            <a:r>
              <a:rPr lang="en-US" sz="1000" dirty="0" err="1" smtClean="0"/>
              <a:t>Yankey</a:t>
            </a:r>
            <a:r>
              <a:rPr lang="en-US" sz="1000" dirty="0" smtClean="0"/>
              <a:t> (1st), son of John </a:t>
            </a:r>
            <a:r>
              <a:rPr lang="en-US" sz="1000" dirty="0" err="1" smtClean="0"/>
              <a:t>Yankey</a:t>
            </a:r>
            <a:r>
              <a:rPr lang="en-US" sz="1000" dirty="0" smtClean="0"/>
              <a:t>, was born in Virginia c. 1775. Michael </a:t>
            </a:r>
            <a:r>
              <a:rPr lang="en-US" sz="1000" dirty="0" err="1" smtClean="0"/>
              <a:t>Yankey</a:t>
            </a:r>
            <a:r>
              <a:rPr lang="en-US" sz="1000" dirty="0" smtClean="0"/>
              <a:t> (1st) had two brothers, Jacob </a:t>
            </a:r>
            <a:r>
              <a:rPr lang="en-US" sz="1000" dirty="0" err="1" smtClean="0"/>
              <a:t>Yankey</a:t>
            </a:r>
            <a:r>
              <a:rPr lang="en-US" sz="1000" dirty="0" smtClean="0"/>
              <a:t>, about two years older, born c. 1773, and Andrew </a:t>
            </a:r>
            <a:r>
              <a:rPr lang="en-US" sz="1000" dirty="0" err="1" smtClean="0"/>
              <a:t>Yankey</a:t>
            </a:r>
            <a:r>
              <a:rPr lang="en-US" sz="1000" dirty="0" smtClean="0"/>
              <a:t>, the same age as Michael (twins??). It seems that John </a:t>
            </a:r>
            <a:r>
              <a:rPr lang="en-US" sz="1000" dirty="0" err="1" smtClean="0"/>
              <a:t>Yankey</a:t>
            </a:r>
            <a:r>
              <a:rPr lang="en-US" sz="1000" dirty="0" smtClean="0"/>
              <a:t> either died or for some other reason was unable to care for his young boys Michael, Andrew and Jacob. The records show that Michael and Andrew were both 8 years old, Jacob was 10 years old and on December 25, 1783, all three boys were "bound out" (assigned to foster families) per instructions of the Shenandoah County Circuit Court at the County Seat in Woodstock, Virginia, "until the age of 14". In 1791, Michael </a:t>
            </a:r>
            <a:r>
              <a:rPr lang="en-US" sz="1000" dirty="0" err="1" smtClean="0"/>
              <a:t>Yankey</a:t>
            </a:r>
            <a:r>
              <a:rPr lang="en-US" sz="1000" dirty="0" smtClean="0"/>
              <a:t> was "conformed" into the Pine Church (Lutheran Church) in Shenandoah County, Virginia. Michael </a:t>
            </a:r>
            <a:r>
              <a:rPr lang="en-US" sz="1000" dirty="0" err="1" smtClean="0"/>
              <a:t>Yankey</a:t>
            </a:r>
            <a:r>
              <a:rPr lang="en-US" sz="1000" dirty="0" smtClean="0"/>
              <a:t> married Magdalene </a:t>
            </a:r>
            <a:r>
              <a:rPr lang="en-US" sz="1000" dirty="0" err="1" smtClean="0"/>
              <a:t>Hottinger</a:t>
            </a:r>
            <a:r>
              <a:rPr lang="en-US" sz="1000" dirty="0" smtClean="0"/>
              <a:t> (Daughter of Conrad </a:t>
            </a:r>
            <a:r>
              <a:rPr lang="en-US" sz="1000" dirty="0" err="1" smtClean="0"/>
              <a:t>Hottinger</a:t>
            </a:r>
            <a:r>
              <a:rPr lang="en-US" sz="1000" dirty="0" smtClean="0"/>
              <a:t> and Mary Catherine </a:t>
            </a:r>
            <a:r>
              <a:rPr lang="en-US" sz="1000" dirty="0" err="1" smtClean="0"/>
              <a:t>Kutz</a:t>
            </a:r>
            <a:r>
              <a:rPr lang="en-US" sz="1000" dirty="0" smtClean="0"/>
              <a:t> </a:t>
            </a:r>
            <a:r>
              <a:rPr lang="en-US" sz="1000" dirty="0" err="1" smtClean="0"/>
              <a:t>Hottinger</a:t>
            </a:r>
            <a:r>
              <a:rPr lang="en-US" sz="1000" dirty="0" smtClean="0"/>
              <a:t>) on July 20, 1793 in Rockingham Co. Virginia. Children of Michael and Magdalene </a:t>
            </a:r>
            <a:r>
              <a:rPr lang="en-US" sz="1000" dirty="0" err="1" smtClean="0"/>
              <a:t>Hottinger</a:t>
            </a:r>
            <a:r>
              <a:rPr lang="en-US" sz="1000" dirty="0" smtClean="0"/>
              <a:t> </a:t>
            </a:r>
            <a:r>
              <a:rPr lang="en-US" sz="1000" dirty="0" err="1" smtClean="0"/>
              <a:t>Yankey</a:t>
            </a:r>
            <a:r>
              <a:rPr lang="en-US" sz="1000" dirty="0" smtClean="0"/>
              <a:t> (four sons and six daughters) Jacob </a:t>
            </a:r>
            <a:r>
              <a:rPr lang="en-US" sz="1000" dirty="0" err="1" smtClean="0"/>
              <a:t>Yankey</a:t>
            </a:r>
            <a:r>
              <a:rPr lang="en-US" sz="1000" dirty="0" smtClean="0"/>
              <a:t>------------Lived and raised family in Rockingham Co. VA Lydia </a:t>
            </a:r>
            <a:r>
              <a:rPr lang="en-US" sz="1000" dirty="0" err="1" smtClean="0"/>
              <a:t>Yankey</a:t>
            </a:r>
            <a:r>
              <a:rPr lang="en-US" sz="1000" dirty="0" smtClean="0"/>
              <a:t>-------------Lived and raised family in Rockingham Co. VA Michael </a:t>
            </a:r>
            <a:r>
              <a:rPr lang="en-US" sz="1000" dirty="0" err="1" smtClean="0"/>
              <a:t>Yankey</a:t>
            </a:r>
            <a:r>
              <a:rPr lang="en-US" sz="1000" dirty="0" smtClean="0"/>
              <a:t>, Jr.-----Started family in VA, moved to Franklin Township, Adams Co. Ohio William A. </a:t>
            </a:r>
            <a:r>
              <a:rPr lang="en-US" sz="1000" dirty="0" err="1" smtClean="0"/>
              <a:t>Yankey</a:t>
            </a:r>
            <a:r>
              <a:rPr lang="en-US" sz="1000" dirty="0" smtClean="0"/>
              <a:t> ------Moved to Yazoo Co., Mississippi, raised family. Catherine </a:t>
            </a:r>
            <a:r>
              <a:rPr lang="en-US" sz="1000" dirty="0" err="1" smtClean="0"/>
              <a:t>Yankey</a:t>
            </a:r>
            <a:r>
              <a:rPr lang="en-US" sz="1000" dirty="0" smtClean="0"/>
              <a:t>-------Lived in VA. Jonathan </a:t>
            </a:r>
            <a:r>
              <a:rPr lang="en-US" sz="1000" dirty="0" err="1" smtClean="0"/>
              <a:t>Yankey</a:t>
            </a:r>
            <a:r>
              <a:rPr lang="en-US" sz="1000" dirty="0" smtClean="0"/>
              <a:t>--------Moved to Adams Co. Ohio, Married Sarah Armstrong (1), Married Elizabeth Lawrence (2) Mary (Polly) </a:t>
            </a:r>
            <a:r>
              <a:rPr lang="en-US" sz="1000" dirty="0" err="1" smtClean="0"/>
              <a:t>Yankey</a:t>
            </a:r>
            <a:r>
              <a:rPr lang="en-US" sz="1000" dirty="0" smtClean="0"/>
              <a:t>----Lived in ÊVA. Phoebe </a:t>
            </a:r>
            <a:r>
              <a:rPr lang="en-US" sz="1000" dirty="0" err="1" smtClean="0"/>
              <a:t>Yankey</a:t>
            </a:r>
            <a:r>
              <a:rPr lang="en-US" sz="1000" dirty="0" smtClean="0"/>
              <a:t>----------Lived in VA. Malinda </a:t>
            </a:r>
            <a:r>
              <a:rPr lang="en-US" sz="1000" dirty="0" err="1" smtClean="0"/>
              <a:t>Yankey</a:t>
            </a:r>
            <a:r>
              <a:rPr lang="en-US" sz="1000" dirty="0" smtClean="0"/>
              <a:t>----------Lived in VA. </a:t>
            </a:r>
            <a:r>
              <a:rPr lang="en-US" sz="1000" dirty="0" err="1" smtClean="0"/>
              <a:t>Asenith</a:t>
            </a:r>
            <a:r>
              <a:rPr lang="en-US" sz="1000" dirty="0" smtClean="0"/>
              <a:t> </a:t>
            </a:r>
            <a:r>
              <a:rPr lang="en-US" sz="1000" dirty="0" err="1" smtClean="0"/>
              <a:t>Yankey</a:t>
            </a:r>
            <a:r>
              <a:rPr lang="en-US" sz="1000" dirty="0" smtClean="0"/>
              <a:t>----------Moved to Adams Co. Ohio married John Harter, both buried in Franklin </a:t>
            </a:r>
            <a:r>
              <a:rPr lang="en-US" sz="1000" dirty="0" err="1" smtClean="0"/>
              <a:t>Twnship</a:t>
            </a:r>
            <a:r>
              <a:rPr lang="en-US" sz="1000" dirty="0" smtClean="0"/>
              <a:t>, Adams Co. Ohio.</a:t>
            </a:r>
          </a:p>
          <a:p>
            <a:r>
              <a:rPr lang="en-US" sz="1000" dirty="0" smtClean="0"/>
              <a:t>There are many </a:t>
            </a:r>
            <a:r>
              <a:rPr lang="en-US" sz="1000" dirty="0" err="1" smtClean="0"/>
              <a:t>Yankey</a:t>
            </a:r>
            <a:r>
              <a:rPr lang="en-US" sz="1000" dirty="0" smtClean="0"/>
              <a:t>/</a:t>
            </a:r>
            <a:r>
              <a:rPr lang="en-US" sz="1000" dirty="0" err="1" smtClean="0"/>
              <a:t>Yankie</a:t>
            </a:r>
            <a:r>
              <a:rPr lang="en-US" sz="1000" dirty="0" smtClean="0"/>
              <a:t> descendants from these ten children. Michael </a:t>
            </a:r>
            <a:r>
              <a:rPr lang="en-US" sz="1000" dirty="0" err="1" smtClean="0"/>
              <a:t>Yankey</a:t>
            </a:r>
            <a:r>
              <a:rPr lang="en-US" sz="1000" dirty="0" smtClean="0"/>
              <a:t>, Jr. lived a few miles from Jonathan </a:t>
            </a:r>
            <a:r>
              <a:rPr lang="en-US" sz="1000" dirty="0" err="1" smtClean="0"/>
              <a:t>Yankey</a:t>
            </a:r>
            <a:r>
              <a:rPr lang="en-US" sz="1000" dirty="0" smtClean="0"/>
              <a:t> in Adams Co. Ohio. However, I will focus on my specific line from Jonathan </a:t>
            </a:r>
            <a:r>
              <a:rPr lang="en-US" sz="1000" dirty="0" err="1" smtClean="0"/>
              <a:t>Yankey</a:t>
            </a:r>
            <a:r>
              <a:rPr lang="en-US" sz="1000" dirty="0" smtClean="0"/>
              <a:t> and Sarah Armstrong </a:t>
            </a:r>
            <a:r>
              <a:rPr lang="en-US" sz="1000" dirty="0" err="1" smtClean="0"/>
              <a:t>Yankey</a:t>
            </a:r>
            <a:r>
              <a:rPr lang="en-US" sz="1000" dirty="0" smtClean="0"/>
              <a:t> and will quote from the family bible records.</a:t>
            </a:r>
          </a:p>
          <a:p>
            <a:r>
              <a:rPr lang="en-US" sz="1000" dirty="0" smtClean="0"/>
              <a:t>Jonathan </a:t>
            </a:r>
            <a:r>
              <a:rPr lang="en-US" sz="1000" dirty="0" err="1" smtClean="0"/>
              <a:t>Yankey</a:t>
            </a:r>
            <a:r>
              <a:rPr lang="en-US" sz="1000" dirty="0" smtClean="0"/>
              <a:t> (son of Michael and Malinda </a:t>
            </a:r>
            <a:r>
              <a:rPr lang="en-US" sz="1000" dirty="0" err="1" smtClean="0"/>
              <a:t>Yankey</a:t>
            </a:r>
            <a:r>
              <a:rPr lang="en-US" sz="1000" dirty="0" smtClean="0"/>
              <a:t>) was born April 24, 1806 in Rockingham Co. VA and died April 12, 1896 in Darlington MO, buried in Rouse Cemetery. Malinda may have been a familiar name for Magdalene </a:t>
            </a:r>
            <a:r>
              <a:rPr lang="en-US" sz="1000" dirty="0" err="1" smtClean="0"/>
              <a:t>Hottinger</a:t>
            </a:r>
            <a:r>
              <a:rPr lang="en-US" sz="1000" dirty="0" smtClean="0"/>
              <a:t> </a:t>
            </a:r>
            <a:r>
              <a:rPr lang="en-US" sz="1000" dirty="0" err="1" smtClean="0"/>
              <a:t>Yankey</a:t>
            </a:r>
            <a:r>
              <a:rPr lang="en-US" sz="1000" dirty="0" smtClean="0"/>
              <a:t>, not to be confused with Jonathan's younger sister, Malinda </a:t>
            </a:r>
            <a:r>
              <a:rPr lang="en-US" sz="1000" dirty="0" err="1" smtClean="0"/>
              <a:t>Yankey</a:t>
            </a:r>
            <a:r>
              <a:rPr lang="en-US" sz="1000" dirty="0" smtClean="0"/>
              <a:t>. Jonathan </a:t>
            </a:r>
            <a:r>
              <a:rPr lang="en-US" sz="1000" dirty="0" err="1" smtClean="0"/>
              <a:t>Yankey</a:t>
            </a:r>
            <a:r>
              <a:rPr lang="en-US" sz="1000" dirty="0" smtClean="0"/>
              <a:t> and Sarah Armstrong were married Thursday Feb. 23 1832 in Franklin Township, Adams Co. Ohio. Sarah Armstrong was born November 19, 1810 in Franklin Township, Adams Co. Ohio and died February 14, 1856 and is buried in the Armstrong Family Cemetery in what is now Bratton Township, Adams Co. Ohio. between </a:t>
            </a:r>
            <a:r>
              <a:rPr lang="en-US" sz="1000" dirty="0" err="1" smtClean="0"/>
              <a:t>Louden</a:t>
            </a:r>
            <a:r>
              <a:rPr lang="en-US" sz="1000" dirty="0" smtClean="0"/>
              <a:t> and Locust Grove, Ohio, off Horner Chapel Road, very near Serpents Mound. Michael </a:t>
            </a:r>
            <a:r>
              <a:rPr lang="en-US" sz="1000" dirty="0" err="1" smtClean="0"/>
              <a:t>Yankey</a:t>
            </a:r>
            <a:r>
              <a:rPr lang="en-US" sz="1000" dirty="0" smtClean="0"/>
              <a:t> ... </a:t>
            </a:r>
            <a:r>
              <a:rPr lang="en-US" sz="1000" u="sng" baseline="30000" dirty="0" smtClean="0">
                <a:hlinkClick r:id="rId3"/>
              </a:rPr>
              <a:t>[1]</a:t>
            </a:r>
            <a:endParaRPr lang="en-US" sz="1000" dirty="0" smtClean="0"/>
          </a:p>
          <a:p>
            <a:r>
              <a:rPr lang="en-US" sz="1000" i="1" dirty="0" smtClean="0"/>
              <a:t>Can you add any information on Michael </a:t>
            </a:r>
            <a:r>
              <a:rPr lang="en-US" sz="1000" i="1" dirty="0" err="1" smtClean="0"/>
              <a:t>Yankey</a:t>
            </a:r>
            <a:r>
              <a:rPr lang="en-US" sz="1000" i="1" dirty="0" smtClean="0"/>
              <a:t>? Please help grow his </a:t>
            </a:r>
            <a:r>
              <a:rPr lang="en-US" sz="1000" i="1" dirty="0" err="1" smtClean="0"/>
              <a:t>WikiTree</a:t>
            </a:r>
            <a:r>
              <a:rPr lang="en-US" sz="1000" i="1" dirty="0" smtClean="0"/>
              <a:t> profile. Everything you see here is a collaborative work-in-progress.</a:t>
            </a:r>
            <a:endParaRPr lang="en-US" sz="1000" dirty="0" smtClean="0"/>
          </a:p>
          <a:p>
            <a:r>
              <a:rPr lang="en-US" sz="1000" dirty="0" smtClean="0"/>
              <a:t>Sources</a:t>
            </a:r>
          </a:p>
          <a:p>
            <a:r>
              <a:rPr lang="en-US" sz="1000" i="1" dirty="0" smtClean="0"/>
              <a:t>No sources. The events of Michael's life were either witnessed by </a:t>
            </a:r>
            <a:r>
              <a:rPr lang="en-US" sz="1000" i="1" u="sng" dirty="0" smtClean="0">
                <a:hlinkClick r:id="rId4" tooltip="McClure-1135"/>
              </a:rPr>
              <a:t>Mike McClure</a:t>
            </a:r>
            <a:r>
              <a:rPr lang="en-US" sz="1000" i="1" dirty="0" smtClean="0"/>
              <a:t> or Mike plans to </a:t>
            </a:r>
            <a:r>
              <a:rPr lang="en-US" sz="1000" i="1" dirty="0" err="1" smtClean="0"/>
              <a:t>add</a:t>
            </a:r>
            <a:r>
              <a:rPr lang="en-US" sz="1000" i="1" u="sng" dirty="0" err="1" smtClean="0">
                <a:hlinkClick r:id="rId5" tooltip="Sources"/>
              </a:rPr>
              <a:t>sources</a:t>
            </a:r>
            <a:r>
              <a:rPr lang="en-US" sz="1000" i="1" dirty="0" smtClean="0"/>
              <a:t> here later.</a:t>
            </a:r>
            <a:endParaRPr lang="en-US" sz="1000" dirty="0" smtClean="0"/>
          </a:p>
          <a:p>
            <a:r>
              <a:rPr lang="en-US" sz="1000" dirty="0" smtClean="0"/>
              <a:t>Footnotes</a:t>
            </a:r>
          </a:p>
          <a:p>
            <a:r>
              <a:rPr lang="en-US" sz="1000" u="sng" dirty="0" smtClean="0">
                <a:hlinkClick r:id="rId3"/>
              </a:rPr>
              <a:t>↑</a:t>
            </a:r>
            <a:r>
              <a:rPr lang="en-US" sz="1000" dirty="0" smtClean="0"/>
              <a:t> Entered by Mike McClure, Friday, November 22, 2013.</a:t>
            </a:r>
          </a:p>
          <a:p>
            <a:endParaRPr lang="en-US" sz="1000" dirty="0"/>
          </a:p>
        </p:txBody>
      </p:sp>
      <p:sp>
        <p:nvSpPr>
          <p:cNvPr id="3" name="Title 2"/>
          <p:cNvSpPr>
            <a:spLocks noGrp="1"/>
          </p:cNvSpPr>
          <p:nvPr>
            <p:ph type="title"/>
          </p:nvPr>
        </p:nvSpPr>
        <p:spPr/>
        <p:txBody>
          <a:bodyPr>
            <a:normAutofit/>
          </a:bodyPr>
          <a:lstStyle/>
          <a:p>
            <a:r>
              <a:rPr lang="en-US" sz="2400" dirty="0" smtClean="0"/>
              <a:t>From Mike McClure - </a:t>
            </a:r>
            <a:r>
              <a:rPr lang="en-US" sz="2400" dirty="0" err="1" smtClean="0"/>
              <a:t>Wikitree</a:t>
            </a:r>
            <a:endParaRPr lang="en-US"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3962400" cy="1143000"/>
          </a:xfrm>
        </p:spPr>
        <p:txBody>
          <a:bodyPr>
            <a:normAutofit/>
          </a:bodyPr>
          <a:lstStyle/>
          <a:p>
            <a:r>
              <a:rPr lang="en-US" sz="2800" dirty="0" smtClean="0"/>
              <a:t>The </a:t>
            </a:r>
            <a:r>
              <a:rPr lang="en-US" sz="2800" dirty="0" err="1" smtClean="0"/>
              <a:t>Hottinger-Yankey</a:t>
            </a:r>
            <a:r>
              <a:rPr lang="en-US" sz="2800" dirty="0" smtClean="0"/>
              <a:t> Family p. 3</a:t>
            </a:r>
            <a:endParaRPr lang="en-US" sz="2800" dirty="0"/>
          </a:p>
        </p:txBody>
      </p:sp>
      <p:pic>
        <p:nvPicPr>
          <p:cNvPr id="2050" name="Picture 2" descr="C:\Documents and Settings\User\My Documents\My Pictures\Hottinger, Yankee p2\Hottinger, Yankee p2 002.png"/>
          <p:cNvPicPr>
            <a:picLocks noChangeAspect="1" noChangeArrowheads="1"/>
          </p:cNvPicPr>
          <p:nvPr/>
        </p:nvPicPr>
        <p:blipFill>
          <a:blip r:embed="rId3" cstate="print"/>
          <a:srcRect t="3513" r="3381" b="7488"/>
          <a:stretch>
            <a:fillRect/>
          </a:stretch>
        </p:blipFill>
        <p:spPr bwMode="auto">
          <a:xfrm>
            <a:off x="3918284" y="304800"/>
            <a:ext cx="4692316" cy="5943600"/>
          </a:xfrm>
          <a:prstGeom prst="rect">
            <a:avLst/>
          </a:prstGeom>
          <a:noFill/>
        </p:spPr>
      </p:pic>
      <p:cxnSp>
        <p:nvCxnSpPr>
          <p:cNvPr id="5" name="Straight Arrow Connector 4"/>
          <p:cNvCxnSpPr/>
          <p:nvPr/>
        </p:nvCxnSpPr>
        <p:spPr>
          <a:xfrm>
            <a:off x="3429000" y="2438400"/>
            <a:ext cx="990600" cy="838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733800" cy="1143000"/>
          </a:xfrm>
        </p:spPr>
        <p:txBody>
          <a:bodyPr>
            <a:normAutofit fontScale="90000"/>
          </a:bodyPr>
          <a:lstStyle/>
          <a:p>
            <a:r>
              <a:rPr lang="en-US" sz="3100" dirty="0" smtClean="0"/>
              <a:t>1790 US Census- </a:t>
            </a:r>
            <a:br>
              <a:rPr lang="en-US" sz="3100" dirty="0" smtClean="0"/>
            </a:br>
            <a:r>
              <a:rPr lang="en-US" sz="3100" dirty="0" smtClean="0"/>
              <a:t>Michael </a:t>
            </a:r>
            <a:r>
              <a:rPr lang="en-US" sz="3100" dirty="0" err="1" smtClean="0"/>
              <a:t>Henninger</a:t>
            </a:r>
            <a:r>
              <a:rPr lang="en-US" dirty="0" smtClean="0"/>
              <a:t/>
            </a:r>
            <a:br>
              <a:rPr lang="en-US" dirty="0" smtClean="0"/>
            </a:br>
            <a:r>
              <a:rPr lang="en-US" sz="3100" dirty="0" smtClean="0"/>
              <a:t>Bern, Berks County, PA</a:t>
            </a:r>
            <a:endParaRPr lang="en-US" sz="3100" dirty="0"/>
          </a:p>
        </p:txBody>
      </p:sp>
      <p:pic>
        <p:nvPicPr>
          <p:cNvPr id="1026" name="Picture 2" descr="C:\Documents and Settings\User\My Documents\My Pictures\1790USCensus-MichaelHenninger\1790USCensus-MichaelHenninger.png"/>
          <p:cNvPicPr>
            <a:picLocks noChangeAspect="1" noChangeArrowheads="1"/>
          </p:cNvPicPr>
          <p:nvPr/>
        </p:nvPicPr>
        <p:blipFill>
          <a:blip r:embed="rId3" cstate="print"/>
          <a:srcRect l="11783" t="3668" r="11762" b="17924"/>
          <a:stretch>
            <a:fillRect/>
          </a:stretch>
        </p:blipFill>
        <p:spPr bwMode="auto">
          <a:xfrm>
            <a:off x="4419600" y="381000"/>
            <a:ext cx="4322618" cy="6096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18641</TotalTime>
  <Words>3213</Words>
  <Application>Microsoft Office PowerPoint</Application>
  <PresentationFormat>On-screen Show (4:3)</PresentationFormat>
  <Paragraphs>761</Paragraphs>
  <Slides>56</Slides>
  <Notes>56</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Yankey, Harter, Hottinger,  Kutz, Haefner</vt:lpstr>
      <vt:lpstr>Yankee Tree  Shenandoah Valley Virginia</vt:lpstr>
      <vt:lpstr>Andreas Jencke 1726-1775</vt:lpstr>
      <vt:lpstr>Irene &amp; Captain Garrison</vt:lpstr>
      <vt:lpstr>Moravian Ship  – Snow Irene</vt:lpstr>
      <vt:lpstr>Michael Yankey b. 1775 – www.wikitree.com/wiki/Yankey-8  </vt:lpstr>
      <vt:lpstr>1810 US Census- Michael Yankey Pendleton County, VA</vt:lpstr>
      <vt:lpstr>US Census 1820 – Michael Yankey Pendleton, County, VA</vt:lpstr>
      <vt:lpstr>1830 US Census – Michael Yankey Pendleton County, VA</vt:lpstr>
      <vt:lpstr>Hottinger/Yankey Tree  Shenandoah Valley, Virginia</vt:lpstr>
      <vt:lpstr>Slide 11</vt:lpstr>
      <vt:lpstr>The Hottinger-Yankey Family p. 2</vt:lpstr>
      <vt:lpstr>Slide 13</vt:lpstr>
      <vt:lpstr>The Hottinger-Yankey Family p. 4</vt:lpstr>
      <vt:lpstr>The Hottinger-Yankey Family p. 5</vt:lpstr>
      <vt:lpstr>The Hottinger-Yankey Family p. 241</vt:lpstr>
      <vt:lpstr>Hottinger/Yankey</vt:lpstr>
      <vt:lpstr>Slide 18</vt:lpstr>
      <vt:lpstr>Slide 19</vt:lpstr>
      <vt:lpstr>Slide 20</vt:lpstr>
      <vt:lpstr>Slide 21</vt:lpstr>
      <vt:lpstr>Is this Catherine Kutz Honinger?</vt:lpstr>
      <vt:lpstr>Harter/Hevener Tree  Shenandoah Valley, Virginia</vt:lpstr>
      <vt:lpstr>John H &amp; Senith Yankie Harter</vt:lpstr>
      <vt:lpstr>Michael Yankey (1796- 1879) brother of Elizabeth Yankie Harter</vt:lpstr>
      <vt:lpstr>Elizabeth Harter Ballentine b.1844- d.1901</vt:lpstr>
      <vt:lpstr>Hevener Tree  Middletown, MD</vt:lpstr>
      <vt:lpstr>Maryland Marriages 1778-1800</vt:lpstr>
      <vt:lpstr>1790 Census – Cutlip Hefner Frederick, MD 2 Males older than 16 3 in Family</vt:lpstr>
      <vt:lpstr>From “History of Pendleton County, WV”  by OF Morton 1926</vt:lpstr>
      <vt:lpstr>1810 US Census – Cutlip Hevener Pendleton, Va</vt:lpstr>
      <vt:lpstr>1830 Census - Cutlip Hevener Pendleton, VA </vt:lpstr>
      <vt:lpstr>Hevener/ Harter Notes</vt:lpstr>
      <vt:lpstr>1830 Census – Simon Harter Hardy, VA </vt:lpstr>
      <vt:lpstr>1840 Census Pendleton VA </vt:lpstr>
      <vt:lpstr>1850 Census Sweedlin Valley, Pendleton VA </vt:lpstr>
      <vt:lpstr>US Census 1850 Simeon &amp;  Elizabeth Harter  b. 1798  -&amp; b. 1795</vt:lpstr>
      <vt:lpstr>Philip &amp; Catherine Harter Nesslerodt</vt:lpstr>
      <vt:lpstr>1860 Census John Harter  Green Twp, Lafayette, Ohio</vt:lpstr>
      <vt:lpstr>1860 Census Peter Harter  Green Twp, Lafayette, Ohio</vt:lpstr>
      <vt:lpstr>Peter Harter Confederate Civil War Record</vt:lpstr>
      <vt:lpstr>H.C. (Hiram) Harter Confederate Civil War Record</vt:lpstr>
      <vt:lpstr>John H Harter Draft Registration- June, 1863</vt:lpstr>
      <vt:lpstr>1870 Census John Harter Franklin Twp, Adams, Ohio</vt:lpstr>
      <vt:lpstr>1870 US Census Simeon Harter Living with Philip &amp; Catherine Nazlerod in West Virginia </vt:lpstr>
      <vt:lpstr>1880 Census John Harter Bratton Twp, Adams, Ohio</vt:lpstr>
      <vt:lpstr>1900 Census  John Harter Bratton Twp,  Adams, Ohio</vt:lpstr>
      <vt:lpstr>Hottinger/Kutz Tree  Maxatawney, PA &amp; Shenandoah Valley, VA</vt:lpstr>
      <vt:lpstr>Nicholas Kutz (1690-1749)</vt:lpstr>
      <vt:lpstr>Zerkel/Yankee Tree p. 5 Shenandoah Valley Virginia</vt:lpstr>
      <vt:lpstr>Catharine Zirkle - not our Catherine Z</vt:lpstr>
      <vt:lpstr>Conrad Hottinger’s Tax 1792 3 Horses</vt:lpstr>
      <vt:lpstr>Slide 53</vt:lpstr>
      <vt:lpstr>From Mike McClure - Wikitree</vt:lpstr>
      <vt:lpstr>The Hottinger-Yankey Family p. 3</vt:lpstr>
      <vt:lpstr>1790 US Census-  Michael Henninger Bern, Berks County, PA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Yankey, Harter, Hottinger</dc:title>
  <dc:creator>User</dc:creator>
  <cp:lastModifiedBy>User</cp:lastModifiedBy>
  <cp:revision>513</cp:revision>
  <dcterms:created xsi:type="dcterms:W3CDTF">2015-09-02T21:32:44Z</dcterms:created>
  <dcterms:modified xsi:type="dcterms:W3CDTF">2016-08-27T00:49:23Z</dcterms:modified>
</cp:coreProperties>
</file>